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42"/>
  </p:notesMasterIdLst>
  <p:sldIdLst>
    <p:sldId id="256" r:id="rId3"/>
    <p:sldId id="262" r:id="rId4"/>
    <p:sldId id="354" r:id="rId5"/>
    <p:sldId id="355" r:id="rId6"/>
    <p:sldId id="290" r:id="rId7"/>
    <p:sldId id="270" r:id="rId8"/>
    <p:sldId id="293" r:id="rId9"/>
    <p:sldId id="271" r:id="rId10"/>
    <p:sldId id="272" r:id="rId11"/>
    <p:sldId id="274" r:id="rId12"/>
    <p:sldId id="275" r:id="rId13"/>
    <p:sldId id="334" r:id="rId14"/>
    <p:sldId id="342" r:id="rId15"/>
    <p:sldId id="335" r:id="rId16"/>
    <p:sldId id="336" r:id="rId17"/>
    <p:sldId id="276" r:id="rId18"/>
    <p:sldId id="352" r:id="rId19"/>
    <p:sldId id="346" r:id="rId20"/>
    <p:sldId id="347" r:id="rId21"/>
    <p:sldId id="348" r:id="rId22"/>
    <p:sldId id="298" r:id="rId23"/>
    <p:sldId id="332" r:id="rId24"/>
    <p:sldId id="328" r:id="rId25"/>
    <p:sldId id="295" r:id="rId26"/>
    <p:sldId id="339" r:id="rId27"/>
    <p:sldId id="267" r:id="rId28"/>
    <p:sldId id="268" r:id="rId29"/>
    <p:sldId id="265" r:id="rId30"/>
    <p:sldId id="356" r:id="rId31"/>
    <p:sldId id="284" r:id="rId32"/>
    <p:sldId id="340" r:id="rId33"/>
    <p:sldId id="285" r:id="rId34"/>
    <p:sldId id="286" r:id="rId35"/>
    <p:sldId id="338" r:id="rId36"/>
    <p:sldId id="291" r:id="rId37"/>
    <p:sldId id="329" r:id="rId38"/>
    <p:sldId id="330" r:id="rId39"/>
    <p:sldId id="331" r:id="rId40"/>
    <p:sldId id="292"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86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p:scale>
          <a:sx n="80" d="100"/>
          <a:sy n="80" d="100"/>
        </p:scale>
        <p:origin x="-1074"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B60C8B8-37F7-4685-8E0D-7F6B19143703}" type="datetimeFigureOut">
              <a:rPr lang="en-US"/>
              <a:pPr>
                <a:defRPr/>
              </a:pPr>
              <a:t>4/23/2012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A75B016-AAA9-40A6-9CE1-31D2A3D7446D}" type="slidenum">
              <a:rPr lang="en-US"/>
              <a:pPr>
                <a:defRPr/>
              </a:pPr>
              <a:t>‹#›</a:t>
            </a:fld>
            <a:endParaRPr lang="en-US"/>
          </a:p>
        </p:txBody>
      </p:sp>
    </p:spTree>
    <p:extLst>
      <p:ext uri="{BB962C8B-B14F-4D97-AF65-F5344CB8AC3E}">
        <p14:creationId xmlns:p14="http://schemas.microsoft.com/office/powerpoint/2010/main" val="14746993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60C325-4434-4B53-AC9E-325D73B484C0}" type="slidenum">
              <a:rPr lang="en-US"/>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E0803514-D47B-44C9-8022-E7A0F3B85FE9}" type="slidenum">
              <a:rPr lang="en-US" smtClean="0"/>
              <a:pPr eaLnBrk="1" hangingPunct="1">
                <a:defRPr/>
              </a:pPr>
              <a:t>30</a:t>
            </a:fld>
            <a:endParaRPr lang="en-US" smtClean="0"/>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E0803514-D47B-44C9-8022-E7A0F3B85FE9}" type="slidenum">
              <a:rPr lang="en-US" smtClean="0"/>
              <a:pPr eaLnBrk="1" hangingPunct="1">
                <a:defRPr/>
              </a:pPr>
              <a:t>31</a:t>
            </a:fld>
            <a:endParaRPr lang="en-US" smtClean="0"/>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4C2A3457-9B21-4668-92E0-EC03E006EA07}" type="slidenum">
              <a:rPr lang="en-US" smtClean="0"/>
              <a:pPr eaLnBrk="1" hangingPunct="1">
                <a:defRPr/>
              </a:pPr>
              <a:t>32</a:t>
            </a:fld>
            <a:endParaRPr lang="en-US" smtClean="0"/>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84F33D21-45D6-4311-BB0B-561E948D486A}" type="slidenum">
              <a:rPr lang="en-US" smtClean="0"/>
              <a:pPr eaLnBrk="1" hangingPunct="1">
                <a:defRPr/>
              </a:pPr>
              <a:t>33</a:t>
            </a:fld>
            <a:endParaRPr lang="en-US" smtClean="0"/>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B3834C2B-09CF-4E5E-AB7C-6EF19DF18C98}" type="slidenum">
              <a:rPr lang="en-US" smtClean="0"/>
              <a:pPr eaLnBrk="1" hangingPunct="1">
                <a:defRPr/>
              </a:pPr>
              <a:t>34</a:t>
            </a:fld>
            <a:endParaRPr lang="en-US" smtClean="0"/>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7" name="Rectangle 3"/>
          <p:cNvSpPr>
            <a:spLocks noGrp="1" noChangeArrowheads="1"/>
          </p:cNvSpPr>
          <p:nvPr>
            <p:ph type="body" idx="1"/>
          </p:nvPr>
        </p:nvSpPr>
        <p:spPr/>
        <p:txBody>
          <a:bodyPr/>
          <a:lstStyle/>
          <a:p>
            <a:pPr eaLnBrk="1" hangingPunct="1">
              <a:defRPr/>
            </a:pPr>
            <a:r>
              <a:rPr lang="en-US" smtClean="0">
                <a:effectLst>
                  <a:outerShdw blurRad="38100" dist="38100" dir="2700000" algn="tl">
                    <a:srgbClr val="C0C0C0"/>
                  </a:outerShdw>
                </a:effectLst>
              </a:rPr>
              <a:t>People with AS are not all the same! (In fact they are extremely unique). Treat them that way!</a:t>
            </a:r>
          </a:p>
          <a:p>
            <a:pPr eaLnBrk="1" hangingPunct="1">
              <a:defRPr/>
            </a:pPr>
            <a:r>
              <a:rPr lang="en-US" smtClean="0">
                <a:effectLst>
                  <a:outerShdw blurRad="38100" dist="38100" dir="2700000" algn="tl">
                    <a:srgbClr val="C0C0C0"/>
                  </a:outerShdw>
                </a:effectLst>
              </a:rPr>
              <a:t>Treat them like you would treat anyone from a foreign culture</a:t>
            </a: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9687AE62-34CD-4DD5-AC0D-29AD4806F260}" type="slidenum">
              <a:rPr lang="en-US" smtClean="0"/>
              <a:pPr eaLnBrk="1" hangingPunct="1">
                <a:defRPr/>
              </a:pPr>
              <a:t>35</a:t>
            </a:fld>
            <a:endParaRPr lang="en-US" smtClean="0"/>
          </a:p>
        </p:txBody>
      </p:sp>
      <p:sp>
        <p:nvSpPr>
          <p:cNvPr id="74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ADFD4A-B65F-4E27-90FE-42A8A456EB9F}" type="slidenum">
              <a:rPr lang="en-US"/>
              <a:pPr fontAlgn="base">
                <a:spcBef>
                  <a:spcPct val="0"/>
                </a:spcBef>
                <a:spcAft>
                  <a:spcPct val="0"/>
                </a:spcAft>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ADFD4A-B65F-4E27-90FE-42A8A456EB9F}" type="slidenum">
              <a:rPr lang="en-US"/>
              <a:pPr fontAlgn="base">
                <a:spcBef>
                  <a:spcPct val="0"/>
                </a:spcBef>
                <a:spcAft>
                  <a:spcPct val="0"/>
                </a:spcAft>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56B5F3C4-E8A8-4E9D-B267-3DE6E1777A99}" type="slidenum">
              <a:rPr lang="en-US" smtClean="0"/>
              <a:pPr eaLnBrk="1" hangingPunct="1">
                <a:defRPr/>
              </a:pPr>
              <a:t>9</a:t>
            </a:fld>
            <a:endParaRPr lang="en-US" smtClean="0"/>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956FA3E0-367C-4D09-A503-7AFA71A3741E}" type="slidenum">
              <a:rPr lang="en-US" smtClean="0"/>
              <a:pPr eaLnBrk="1" hangingPunct="1">
                <a:defRPr/>
              </a:pPr>
              <a:t>10</a:t>
            </a:fld>
            <a:endParaRPr lang="en-US" smtClean="0"/>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(Ghazzuiddin, Tsai and Ghazzuiddin, 1992; Leekam, Libby, Wing, Gould &amp; Gillberg, 2000; Klin &amp; Volkmar, 1997; Wing, 1981; Szatmari, Bryson, Boyle, Streiner &amp; Duku, 2003; Tsai, 1994.) </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515086F8-AD07-4171-B27B-9430FC1F9BFF}" type="slidenum">
              <a:rPr lang="en-US" smtClean="0"/>
              <a:pPr eaLnBrk="1" hangingPunct="1">
                <a:defRPr/>
              </a:pPr>
              <a:t>16</a:t>
            </a:fld>
            <a:endParaRPr lang="en-US" smtClean="0"/>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I want to spend the bulk of my presentation giving inductive examples of the KINDS of people and characteristics which CAN be indicative of a high-functioning autism spectrum disorder such as Asperger’s Syndrome</a:t>
            </a:r>
          </a:p>
          <a:p>
            <a:pPr eaLnBrk="1" hangingPunct="1"/>
            <a:r>
              <a:rPr lang="en-US" smtClean="0"/>
              <a:t>Disclaimer: this is all merely an exercise—a thought experiment—designed to help break through the prevailing biases and stereotypes</a:t>
            </a:r>
          </a:p>
          <a:p>
            <a:pPr eaLnBrk="1" hangingPunct="1"/>
            <a:endParaRPr lang="en-US" smtClean="0"/>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2D629E02-28F8-4FFF-A22E-C67F4ADB4160}" type="slidenum">
              <a:rPr lang="en-US" smtClean="0"/>
              <a:pPr eaLnBrk="1" hangingPunct="1">
                <a:defRPr/>
              </a:pPr>
              <a:t>17</a:t>
            </a:fld>
            <a:endParaRPr lang="en-US" smtClean="0"/>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I want to spend the bulk of my presentation giving inductive examples of the KINDS of people and characteristics which CAN be indicative of a high-functioning autism spectrum disorder such as Asperger’s Syndrome</a:t>
            </a:r>
          </a:p>
          <a:p>
            <a:pPr eaLnBrk="1" hangingPunct="1"/>
            <a:r>
              <a:rPr lang="en-US" smtClean="0"/>
              <a:t>Disclaimer: this is all merely an exercise—a thought experiment—designed to help break through the prevailing biases and stereotypes</a:t>
            </a:r>
          </a:p>
          <a:p>
            <a:pPr eaLnBrk="1" hangingPunct="1"/>
            <a:endParaRPr lang="en-US" smtClean="0"/>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75B016-AAA9-40A6-9CE1-31D2A3D7446D}" type="slidenum">
              <a:rPr lang="en-US" smtClean="0"/>
              <a:pPr>
                <a:defRPr/>
              </a:pPr>
              <a:t>19</a:t>
            </a:fld>
            <a:endParaRPr lang="en-US"/>
          </a:p>
        </p:txBody>
      </p:sp>
    </p:spTree>
    <p:extLst>
      <p:ext uri="{BB962C8B-B14F-4D97-AF65-F5344CB8AC3E}">
        <p14:creationId xmlns:p14="http://schemas.microsoft.com/office/powerpoint/2010/main" val="372942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sz="1100">
                <a:solidFill>
                  <a:schemeClr val="tx1"/>
                </a:solidFill>
                <a:latin typeface="Arial" charset="0"/>
              </a:defRPr>
            </a:lvl1pPr>
            <a:lvl2pPr marL="702756" indent="-270291" eaLnBrk="0" hangingPunct="0">
              <a:defRPr sz="1100">
                <a:solidFill>
                  <a:schemeClr val="tx1"/>
                </a:solidFill>
                <a:latin typeface="Arial" charset="0"/>
              </a:defRPr>
            </a:lvl2pPr>
            <a:lvl3pPr marL="1081164" indent="-216233" eaLnBrk="0" hangingPunct="0">
              <a:defRPr sz="1100">
                <a:solidFill>
                  <a:schemeClr val="tx1"/>
                </a:solidFill>
                <a:latin typeface="Arial" charset="0"/>
              </a:defRPr>
            </a:lvl3pPr>
            <a:lvl4pPr marL="1513629" indent="-216233" eaLnBrk="0" hangingPunct="0">
              <a:defRPr sz="1100">
                <a:solidFill>
                  <a:schemeClr val="tx1"/>
                </a:solidFill>
                <a:latin typeface="Arial" charset="0"/>
              </a:defRPr>
            </a:lvl4pPr>
            <a:lvl5pPr marL="1946095" indent="-216233" eaLnBrk="0" hangingPunct="0">
              <a:defRPr sz="1100">
                <a:solidFill>
                  <a:schemeClr val="tx1"/>
                </a:solidFill>
                <a:latin typeface="Arial" charset="0"/>
              </a:defRPr>
            </a:lvl5pPr>
            <a:lvl6pPr marL="2378560"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6pPr>
            <a:lvl7pPr marL="2811026"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7pPr>
            <a:lvl8pPr marL="3243491"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8pPr>
            <a:lvl9pPr marL="3675957" indent="-216233" eaLnBrk="0" fontAlgn="base" hangingPunct="0">
              <a:lnSpc>
                <a:spcPct val="80000"/>
              </a:lnSpc>
              <a:spcBef>
                <a:spcPct val="20000"/>
              </a:spcBef>
              <a:spcAft>
                <a:spcPct val="0"/>
              </a:spcAft>
              <a:buClr>
                <a:schemeClr val="hlink"/>
              </a:buClr>
              <a:buSzPct val="75000"/>
              <a:buFont typeface="Wingdings" pitchFamily="2" charset="2"/>
              <a:defRPr sz="1100">
                <a:solidFill>
                  <a:schemeClr val="tx1"/>
                </a:solidFill>
                <a:latin typeface="Arial" charset="0"/>
              </a:defRPr>
            </a:lvl9pPr>
          </a:lstStyle>
          <a:p>
            <a:pPr eaLnBrk="1" hangingPunct="1">
              <a:defRPr/>
            </a:pPr>
            <a:fld id="{326628B9-B4C4-479F-9AF2-794CD9E1AEC1}" type="slidenum">
              <a:rPr lang="en-US" smtClean="0"/>
              <a:pPr eaLnBrk="1" hangingPunct="1">
                <a:defRPr/>
              </a:pPr>
              <a:t>23</a:t>
            </a:fld>
            <a:endParaRPr lang="en-US" smtClean="0"/>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4FC723F-A0EB-4E58-A9BC-13DADA4CB8F1}" type="datetimeFigureOut">
              <a:rPr lang="en-US"/>
              <a:pPr>
                <a:defRPr/>
              </a:pPr>
              <a:t>4/23/2012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D7AFC9-7B37-44F3-AD02-CF7BF270C1E8}" type="slidenum">
              <a:rPr lang="en-US"/>
              <a:pPr>
                <a:defRPr/>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A18534-BF9C-4617-A615-E307ABB0727D}" type="datetimeFigureOut">
              <a:rPr lang="en-US"/>
              <a:pPr>
                <a:defRPr/>
              </a:pPr>
              <a:t>4/23/2012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948D49-ED45-4F94-9214-E6A521DE69E1}" type="slidenum">
              <a:rPr lang="en-US"/>
              <a:pPr>
                <a:defRPr/>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117139-3B07-4AFC-B4A9-41A6FF573127}" type="datetimeFigureOut">
              <a:rPr lang="en-US"/>
              <a:pPr>
                <a:defRPr/>
              </a:pPr>
              <a:t>4/23/2012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EEEF44-0B55-455D-A999-A3108B8C8E1A}" type="slidenum">
              <a:rPr lang="en-US"/>
              <a:pPr>
                <a:defRPr/>
              </a:pPr>
              <a:t>‹#›</a:t>
            </a:fld>
            <a:endParaRPr 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3686D8F3-74D8-4435-B1B0-B882D1C6EB6A}" type="datetimeFigureOut">
              <a:rPr lang="en-US"/>
              <a:pPr>
                <a:defRPr/>
              </a:pPr>
              <a:t>4/23/2012</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45CF714-5E2C-4593-8AF9-EF949AC8956A}" type="slidenum">
              <a:rPr lang="en-US"/>
              <a:pPr>
                <a:defRPr/>
              </a:pPr>
              <a:t>‹#›</a:t>
            </a:fld>
            <a:endParaRPr lang="en-US"/>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BD910BC-0AC8-4427-B2F5-464BBBF59196}" type="datetimeFigureOut">
              <a:rPr lang="en-US"/>
              <a:pPr>
                <a:defRPr/>
              </a:pPr>
              <a:t>4/23/2012</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1C913C9-E0FF-40B9-A911-ADB564483861}" type="slidenum">
              <a:rPr lang="en-US"/>
              <a:pPr>
                <a:defRPr/>
              </a:pPr>
              <a:t>‹#›</a:t>
            </a:fld>
            <a:endParaRPr lang="en-US"/>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9860254-7B77-4FF5-B941-410884D92A40}" type="datetimeFigureOut">
              <a:rPr lang="en-US"/>
              <a:pPr>
                <a:defRPr/>
              </a:pPr>
              <a:t>4/23/2012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084369-464E-472E-A8B7-3C591BD9F244}"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dissolv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5703844-5F05-4CB4-B478-4F2853304E1B}" type="datetimeFigureOut">
              <a:rPr lang="en-US"/>
              <a:pPr>
                <a:defRPr/>
              </a:pPr>
              <a:t>4/23/2012</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518C019-AF77-4298-9DEE-89E7F62DD07E}" type="slidenum">
              <a:rPr lang="en-US"/>
              <a:pPr>
                <a:defRPr/>
              </a:pPr>
              <a:t>‹#›</a:t>
            </a:fld>
            <a:endParaRPr lang="en-US"/>
          </a:p>
        </p:txBody>
      </p:sp>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12B19243-B97F-4753-82A1-42A212E25C94}" type="datetimeFigureOut">
              <a:rPr lang="en-US"/>
              <a:pPr>
                <a:defRPr/>
              </a:pPr>
              <a:t>4/23/2012</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9F884865-7BAF-4A0B-96ED-87249043CBF3}" type="slidenum">
              <a:rPr lang="en-US"/>
              <a:pPr>
                <a:defRPr/>
              </a:pPr>
              <a:t>‹#›</a:t>
            </a:fld>
            <a:endParaRPr lang="en-US"/>
          </a:p>
        </p:txBody>
      </p:sp>
    </p:spTree>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2F73308-52F2-4412-8B0C-11731E118AC5}" type="datetimeFigureOut">
              <a:rPr lang="en-US"/>
              <a:pPr>
                <a:defRPr/>
              </a:pPr>
              <a:t>4/23/2012</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02AB8EFC-D10E-4B63-9A35-0E69E7DC6EEB}" type="slidenum">
              <a:rPr lang="en-US"/>
              <a:pPr>
                <a:defRPr/>
              </a:pPr>
              <a:t>‹#›</a:t>
            </a:fld>
            <a:endParaRPr lang="en-US"/>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45F6E3C-71C0-419C-8D7E-386DDC13E9B3}" type="datetimeFigureOut">
              <a:rPr lang="en-US"/>
              <a:pPr>
                <a:defRPr/>
              </a:pPr>
              <a:t>4/23/2012</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D6D45952-BD6C-4A80-BAAC-76AC9A564E73}" type="slidenum">
              <a:rPr lang="en-US"/>
              <a:pPr>
                <a:defRPr/>
              </a:pPr>
              <a:t>‹#›</a:t>
            </a:fld>
            <a:endParaRPr lang="en-US"/>
          </a:p>
        </p:txBody>
      </p:sp>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E90A0162-C452-447C-AA2C-D205F2A6C20E}" type="datetimeFigureOut">
              <a:rPr lang="en-US"/>
              <a:pPr>
                <a:defRPr/>
              </a:pPr>
              <a:t>4/23/2012</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D2BF9E0-97FB-4C05-A5DD-17B00B62633C}" type="slidenum">
              <a:rPr lang="en-US"/>
              <a:pPr>
                <a:defRPr/>
              </a:pPr>
              <a:t>‹#›</a:t>
            </a:fld>
            <a:endParaRPr 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3D2F1D-94C5-4A59-AC19-A7D25278A4E3}" type="datetimeFigureOut">
              <a:rPr lang="en-US"/>
              <a:pPr>
                <a:defRPr/>
              </a:pPr>
              <a:t>4/23/2012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32A80C-C478-42F9-92AD-DDB58599705B}" type="slidenum">
              <a:rPr lang="en-US"/>
              <a:pPr>
                <a:defRPr/>
              </a:pPr>
              <a:t>‹#›</a:t>
            </a:fld>
            <a:endParaRPr lang="en-US"/>
          </a:p>
        </p:txBody>
      </p:sp>
    </p:spTree>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9552841E-39A9-4399-A29B-7111E76614C0}" type="datetimeFigureOut">
              <a:rPr lang="en-US"/>
              <a:pPr>
                <a:defRPr/>
              </a:pPr>
              <a:t>4/23/2012</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43F4CDE-210D-45E7-AD54-1BE3F1D9EC57}" type="slidenum">
              <a:rPr lang="en-US"/>
              <a:pPr>
                <a:defRPr/>
              </a:pPr>
              <a:t>‹#›</a:t>
            </a:fld>
            <a:endParaRPr lang="en-US"/>
          </a:p>
        </p:txBody>
      </p:sp>
    </p:spTree>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744F7DC-7423-41FC-AC9A-E231E1665065}" type="datetimeFigureOut">
              <a:rPr lang="en-US"/>
              <a:pPr>
                <a:defRPr/>
              </a:pPr>
              <a:t>4/23/2012</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0041806-66B7-4C92-8C65-8D1EBE03A63D}" type="slidenum">
              <a:rPr lang="en-US"/>
              <a:pPr>
                <a:defRPr/>
              </a:pPr>
              <a:t>‹#›</a:t>
            </a:fld>
            <a:endParaRPr lang="en-US"/>
          </a:p>
        </p:txBody>
      </p:sp>
    </p:spTree>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6ECF9708-07B6-4F3E-9B77-8D4159BAABEE}" type="datetimeFigureOut">
              <a:rPr lang="en-US"/>
              <a:pPr>
                <a:defRPr/>
              </a:pPr>
              <a:t>4/23/2012</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7C37076-9928-4442-8670-7D4F7FB83B9B}" type="slidenum">
              <a:rPr lang="en-US"/>
              <a:pPr>
                <a:defRPr/>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CE4D6F-B20B-48A3-AAD3-2DBE116E6339}" type="datetimeFigureOut">
              <a:rPr lang="en-US"/>
              <a:pPr>
                <a:defRPr/>
              </a:pPr>
              <a:t>4/23/2012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C56ADC-52D6-4EA9-BE75-11BDB945849A}" type="slidenum">
              <a:rPr lang="en-US"/>
              <a:pPr>
                <a:defRPr/>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6833B7-6144-4308-958E-2FA122D8F727}" type="datetimeFigureOut">
              <a:rPr lang="en-US"/>
              <a:pPr>
                <a:defRPr/>
              </a:pPr>
              <a:t>4/23/2012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37380B-2354-4944-A542-167A652CDF5B}" type="slidenum">
              <a:rPr lang="en-US"/>
              <a:pPr>
                <a:defRPr/>
              </a:pPr>
              <a:t>‹#›</a:t>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1CEAE4-BB1B-41C4-9BAD-65460CF45FC4}" type="datetimeFigureOut">
              <a:rPr lang="en-US"/>
              <a:pPr>
                <a:defRPr/>
              </a:pPr>
              <a:t>4/23/2012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616CA0C-9C49-4F78-9F66-8091A0A552F8}" type="slidenum">
              <a:rPr lang="en-US"/>
              <a:pPr>
                <a:defRPr/>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D4012E-7503-4BD0-82EF-95263977F756}" type="datetimeFigureOut">
              <a:rPr lang="en-US"/>
              <a:pPr>
                <a:defRPr/>
              </a:pPr>
              <a:t>4/23/2012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DB696B-8E45-44A9-A554-82E8B3E700C8}" type="slidenum">
              <a:rPr lang="en-US"/>
              <a:pPr>
                <a:defRPr/>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7B3ADB-E664-42EF-B604-8AFCC2FEED84}" type="datetimeFigureOut">
              <a:rPr lang="en-US"/>
              <a:pPr>
                <a:defRPr/>
              </a:pPr>
              <a:t>4/23/2012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F45FD3F-CB70-4865-AE59-F26442DB2F0F}" type="slidenum">
              <a:rPr lang="en-US"/>
              <a:pPr>
                <a:defRPr/>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27A0E8-8C33-4EEF-A9BD-AA6C15E04059}" type="datetimeFigureOut">
              <a:rPr lang="en-US"/>
              <a:pPr>
                <a:defRPr/>
              </a:pPr>
              <a:t>4/23/2012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590E76-2D00-4D2B-A72F-D8DB68A57B8B}" type="slidenum">
              <a:rPr lang="en-US"/>
              <a:pPr>
                <a:defRPr/>
              </a:pPr>
              <a:t>‹#›</a:t>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27A76D-8AD9-4E71-A9EC-B57CD97AA996}" type="datetimeFigureOut">
              <a:rPr lang="en-US"/>
              <a:pPr>
                <a:defRPr/>
              </a:pPr>
              <a:t>4/23/2012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C115A6-F2C5-4910-BEEA-CA34CFA3A593}" type="slidenum">
              <a:rPr lang="en-US"/>
              <a:pPr>
                <a:defRPr/>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5543C79-E2A7-4CB8-A5F3-C04B30B79888}" type="datetimeFigureOut">
              <a:rPr lang="en-US"/>
              <a:pPr>
                <a:defRPr/>
              </a:pPr>
              <a:t>4/23/2012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7A92225-9185-484D-ADB2-78778A305B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dissolv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3315"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smtClean="0">
                <a:solidFill>
                  <a:schemeClr val="tx1">
                    <a:shade val="50000"/>
                  </a:schemeClr>
                </a:solidFill>
              </a:defRPr>
            </a:lvl1pPr>
          </a:lstStyle>
          <a:p>
            <a:pPr>
              <a:defRPr/>
            </a:pPr>
            <a:fld id="{8EE79A58-B0BA-467F-81A6-AAF5EAAE4BDB}" type="datetimeFigureOut">
              <a:rPr lang="en-US"/>
              <a:pPr>
                <a:defRPr/>
              </a:pPr>
              <a:t>4/23/2012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smtClean="0">
                <a:solidFill>
                  <a:schemeClr val="tx1">
                    <a:shade val="50000"/>
                  </a:schemeClr>
                </a:solidFill>
              </a:defRPr>
            </a:lvl1pPr>
          </a:lstStyle>
          <a:p>
            <a:pPr>
              <a:defRPr/>
            </a:pPr>
            <a:fld id="{D43C5928-ABEC-4AF2-9B78-4218C3E5136B}"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707"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dissolve/>
  </p:transition>
  <p:timing>
    <p:tnLst>
      <p:par>
        <p:cTn id="1" dur="indefinite" restart="never" nodeType="tmRoot"/>
      </p:par>
    </p:tnLst>
  </p:timing>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theatlantic.com/magazine/archive/2010/10/autism-8217-s-first-child/8227/"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0.xml"/><Relationship Id="rId4" Type="http://schemas.openxmlformats.org/officeDocument/2006/relationships/hyperlink" Target="mailto:jareds@svacademy.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1600200"/>
            <a:ext cx="8153400" cy="1470025"/>
          </a:xfrm>
        </p:spPr>
        <p:txBody>
          <a:bodyPr>
            <a:normAutofit fontScale="90000"/>
          </a:bodyPr>
          <a:lstStyle/>
          <a:p>
            <a:pPr fontAlgn="auto">
              <a:spcAft>
                <a:spcPts val="0"/>
              </a:spcAft>
              <a:defRPr/>
            </a:pPr>
            <a:r>
              <a:rPr lang="en-US" sz="4000" dirty="0" smtClean="0">
                <a:solidFill>
                  <a:srgbClr val="C00000"/>
                </a:solidFill>
                <a:effectLst>
                  <a:outerShdw blurRad="38100" dist="38100" dir="2700000" algn="tl">
                    <a:srgbClr val="C0C0C0"/>
                  </a:outerShdw>
                </a:effectLst>
                <a:latin typeface="Georgia" pitchFamily="18" charset="0"/>
              </a:rPr>
              <a:t/>
            </a:r>
            <a:br>
              <a:rPr lang="en-US" sz="4000" dirty="0" smtClean="0">
                <a:solidFill>
                  <a:srgbClr val="C00000"/>
                </a:solidFill>
                <a:effectLst>
                  <a:outerShdw blurRad="38100" dist="38100" dir="2700000" algn="tl">
                    <a:srgbClr val="C0C0C0"/>
                  </a:outerShdw>
                </a:effectLst>
                <a:latin typeface="Georgia" pitchFamily="18" charset="0"/>
              </a:rPr>
            </a:br>
            <a:r>
              <a:rPr lang="en-US" sz="6000" dirty="0" smtClean="0">
                <a:solidFill>
                  <a:srgbClr val="FFC000"/>
                </a:solidFill>
                <a:effectLst/>
                <a:latin typeface="Algerian" pitchFamily="82" charset="0"/>
                <a:ea typeface="Batang" pitchFamily="18" charset="-127"/>
              </a:rPr>
              <a:t>Autism In Adulthood</a:t>
            </a:r>
            <a:endParaRPr lang="en-US" sz="4000" dirty="0" smtClean="0">
              <a:solidFill>
                <a:srgbClr val="FFC000"/>
              </a:solidFill>
              <a:effectLst/>
              <a:latin typeface="Algerian" pitchFamily="82" charset="0"/>
              <a:ea typeface="Batang" pitchFamily="18" charset="-127"/>
            </a:endParaRPr>
          </a:p>
        </p:txBody>
      </p:sp>
      <p:sp>
        <p:nvSpPr>
          <p:cNvPr id="6" name="Rectangle 5"/>
          <p:cNvSpPr/>
          <p:nvPr/>
        </p:nvSpPr>
        <p:spPr>
          <a:xfrm>
            <a:off x="838200" y="3429000"/>
            <a:ext cx="7467600" cy="1077913"/>
          </a:xfrm>
          <a:prstGeom prst="rect">
            <a:avLst/>
          </a:prstGeom>
        </p:spPr>
        <p:txBody>
          <a:bodyPr>
            <a:spAutoFit/>
          </a:bodyPr>
          <a:lstStyle/>
          <a:p>
            <a:pPr algn="ctr">
              <a:defRPr/>
            </a:pPr>
            <a:r>
              <a:rPr lang="en-US" sz="3200" b="1" dirty="0"/>
              <a:t>A Personal and Professional Look at ASD Across the Lifespan </a:t>
            </a:r>
            <a:endParaRPr lang="en-US" sz="3200" b="1" dirty="0">
              <a:solidFill>
                <a:schemeClr val="bg1"/>
              </a:solidFill>
              <a:effectLst>
                <a:outerShdw blurRad="38100" dist="38100" dir="2700000" algn="tl">
                  <a:srgbClr val="C0C0C0"/>
                </a:outerShdw>
              </a:effectLst>
              <a:latin typeface="Gill Sans Ultra Bold" pitchFamily="34" charset="0"/>
              <a:cs typeface="+mn-cs"/>
            </a:endParaRPr>
          </a:p>
        </p:txBody>
      </p:sp>
      <p:sp>
        <p:nvSpPr>
          <p:cNvPr id="26627" name="TextBox 2"/>
          <p:cNvSpPr txBox="1">
            <a:spLocks noChangeArrowheads="1"/>
          </p:cNvSpPr>
          <p:nvPr/>
        </p:nvSpPr>
        <p:spPr bwMode="auto">
          <a:xfrm>
            <a:off x="114300" y="5823164"/>
            <a:ext cx="4305300" cy="738664"/>
          </a:xfrm>
          <a:prstGeom prst="rect">
            <a:avLst/>
          </a:prstGeom>
          <a:noFill/>
          <a:ln w="9525">
            <a:noFill/>
            <a:miter lim="800000"/>
            <a:headEnd/>
            <a:tailEnd/>
          </a:ln>
        </p:spPr>
        <p:txBody>
          <a:bodyPr wrap="square">
            <a:spAutoFit/>
          </a:bodyPr>
          <a:lstStyle/>
          <a:p>
            <a:r>
              <a:rPr lang="en-US" dirty="0"/>
              <a:t>©</a:t>
            </a:r>
            <a:r>
              <a:rPr lang="en-US" dirty="0">
                <a:latin typeface="Chaucer"/>
              </a:rPr>
              <a:t>2012 Jared Stewart, M.Ed</a:t>
            </a:r>
            <a:r>
              <a:rPr lang="en-US" dirty="0" smtClean="0">
                <a:latin typeface="Chaucer"/>
              </a:rPr>
              <a:t>.</a:t>
            </a:r>
          </a:p>
          <a:p>
            <a:r>
              <a:rPr lang="en-US" sz="1200" dirty="0" smtClean="0">
                <a:solidFill>
                  <a:schemeClr val="tx2"/>
                </a:solidFill>
                <a:latin typeface="Arial Narrow" pitchFamily="34" charset="0"/>
              </a:rPr>
              <a:t>No claim to copyright is made for ANY of the images in this presentation, all of which are utilized for educational purposes only.</a:t>
            </a:r>
            <a:endParaRPr lang="en-US" sz="1200" dirty="0">
              <a:solidFill>
                <a:schemeClr val="tx2"/>
              </a:solidFill>
              <a:latin typeface="Arial Narrow" pitchFamily="34" charset="0"/>
            </a:endParaRPr>
          </a:p>
        </p:txBody>
      </p:sp>
      <p:pic>
        <p:nvPicPr>
          <p:cNvPr id="26628" name="Picture 3"/>
          <p:cNvPicPr>
            <a:picLocks noChangeAspect="1"/>
          </p:cNvPicPr>
          <p:nvPr/>
        </p:nvPicPr>
        <p:blipFill>
          <a:blip r:embed="rId3"/>
          <a:srcRect/>
          <a:stretch>
            <a:fillRect/>
          </a:stretch>
        </p:blipFill>
        <p:spPr bwMode="auto">
          <a:xfrm>
            <a:off x="5410200" y="5094288"/>
            <a:ext cx="3505200" cy="1524000"/>
          </a:xfrm>
          <a:prstGeom prst="rect">
            <a:avLst/>
          </a:prstGeom>
          <a:noFill/>
          <a:ln w="9525">
            <a:noFill/>
            <a:miter lim="800000"/>
            <a:headEnd/>
            <a:tailEnd/>
          </a:ln>
        </p:spPr>
      </p:pic>
      <p:pic>
        <p:nvPicPr>
          <p:cNvPr id="26629" name="Picture 2" descr="http://3.bp.blogspot.com/-7JUc6pNwhD8/TjmLyz0x0VI/AAAAAAAAABc/42ECTmwS0H8/s1600/8661351-person-stopped-by-missing-puzzle-piece-tries-to-find-solution-to-forward-progress.jpg"/>
          <p:cNvPicPr>
            <a:picLocks noChangeAspect="1" noChangeArrowheads="1"/>
          </p:cNvPicPr>
          <p:nvPr/>
        </p:nvPicPr>
        <p:blipFill>
          <a:blip r:embed="rId4">
            <a:lum bright="70000" contrast="-70000"/>
          </a:blip>
          <a:srcRect b="46249"/>
          <a:stretch>
            <a:fillRect/>
          </a:stretch>
        </p:blipFill>
        <p:spPr bwMode="auto">
          <a:xfrm>
            <a:off x="3619500" y="152400"/>
            <a:ext cx="2095500" cy="1863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5575" y="155575"/>
            <a:ext cx="8686800" cy="1139826"/>
          </a:xfrm>
        </p:spPr>
        <p:txBody>
          <a:bodyPr>
            <a:normAutofit fontScale="90000"/>
          </a:bodyPr>
          <a:lstStyle/>
          <a:p>
            <a:pPr fontAlgn="auto">
              <a:spcAft>
                <a:spcPts val="0"/>
              </a:spcAft>
              <a:defRPr/>
            </a:pPr>
            <a:r>
              <a:rPr lang="en-US" sz="4000" i="1" dirty="0" smtClean="0">
                <a:solidFill>
                  <a:srgbClr val="00FFFF"/>
                </a:solidFill>
              </a:rPr>
              <a:t>Adults</a:t>
            </a:r>
            <a:r>
              <a:rPr lang="en-US" sz="4000" dirty="0" smtClean="0">
                <a:solidFill>
                  <a:schemeClr val="accent1"/>
                </a:solidFill>
              </a:rPr>
              <a:t> with ASD </a:t>
            </a:r>
            <a:r>
              <a:rPr lang="en-US" sz="4000" dirty="0" err="1" smtClean="0">
                <a:solidFill>
                  <a:schemeClr val="accent1"/>
                </a:solidFill>
              </a:rPr>
              <a:t>Vs</a:t>
            </a:r>
            <a:r>
              <a:rPr lang="en-US" sz="4000" dirty="0" smtClean="0">
                <a:solidFill>
                  <a:schemeClr val="accent1"/>
                </a:solidFill>
              </a:rPr>
              <a:t> </a:t>
            </a:r>
            <a:r>
              <a:rPr lang="en-US" sz="4000" i="1" dirty="0" smtClean="0">
                <a:solidFill>
                  <a:srgbClr val="00FFFF"/>
                </a:solidFill>
              </a:rPr>
              <a:t>Kids</a:t>
            </a:r>
            <a:r>
              <a:rPr lang="en-US" sz="4000" dirty="0" smtClean="0">
                <a:solidFill>
                  <a:schemeClr val="accent1"/>
                </a:solidFill>
              </a:rPr>
              <a:t> with ASD: </a:t>
            </a:r>
            <a:br>
              <a:rPr lang="en-US" sz="4000" dirty="0" smtClean="0">
                <a:solidFill>
                  <a:schemeClr val="accent1"/>
                </a:solidFill>
              </a:rPr>
            </a:br>
            <a:r>
              <a:rPr lang="en-US" sz="4000" dirty="0" smtClean="0">
                <a:solidFill>
                  <a:schemeClr val="tx1"/>
                </a:solidFill>
                <a:effectLst>
                  <a:outerShdw blurRad="38100" dist="38100" dir="2700000" algn="tl">
                    <a:srgbClr val="010199"/>
                  </a:outerShdw>
                </a:effectLst>
              </a:rPr>
              <a:t>What’s the Difference?</a:t>
            </a:r>
          </a:p>
        </p:txBody>
      </p:sp>
      <p:sp>
        <p:nvSpPr>
          <p:cNvPr id="214019" name="Rectangle 3"/>
          <p:cNvSpPr>
            <a:spLocks noGrp="1" noChangeArrowheads="1"/>
          </p:cNvSpPr>
          <p:nvPr>
            <p:ph idx="1"/>
          </p:nvPr>
        </p:nvSpPr>
        <p:spPr>
          <a:xfrm>
            <a:off x="476250" y="1828800"/>
            <a:ext cx="8458200" cy="4267200"/>
          </a:xfrm>
        </p:spPr>
        <p:txBody>
          <a:bodyPr>
            <a:normAutofit/>
          </a:bodyPr>
          <a:lstStyle/>
          <a:p>
            <a:pPr>
              <a:buFont typeface="Wingdings" pitchFamily="2" charset="2"/>
              <a:buNone/>
            </a:pPr>
            <a:r>
              <a:rPr lang="en-US" sz="4000" b="1" dirty="0" smtClean="0">
                <a:solidFill>
                  <a:schemeClr val="accent1"/>
                </a:solidFill>
                <a:effectLst>
                  <a:outerShdw blurRad="38100" dist="38100" dir="2700000" algn="tl">
                    <a:srgbClr val="000000">
                      <a:alpha val="43137"/>
                    </a:srgbClr>
                  </a:outerShdw>
                </a:effectLst>
              </a:rPr>
              <a:t>Disclaimers:</a:t>
            </a:r>
          </a:p>
          <a:p>
            <a:r>
              <a:rPr lang="en-US" b="1" dirty="0" smtClean="0">
                <a:solidFill>
                  <a:schemeClr val="accent1"/>
                </a:solidFill>
                <a:effectLst>
                  <a:outerShdw blurRad="38100" dist="38100" dir="2700000" algn="tl">
                    <a:srgbClr val="000000">
                      <a:alpha val="43137"/>
                    </a:srgbClr>
                  </a:outerShdw>
                </a:effectLst>
              </a:rPr>
              <a:t>Unique</a:t>
            </a:r>
            <a:r>
              <a:rPr lang="en-US" b="1" dirty="0" smtClean="0">
                <a:solidFill>
                  <a:schemeClr val="accent1"/>
                </a:solidFill>
                <a:effectLst>
                  <a:outerShdw blurRad="38100" dist="38100" dir="2700000" algn="tl">
                    <a:srgbClr val="FFFFFF"/>
                  </a:outerShdw>
                </a:effectLst>
              </a:rPr>
              <a:t> </a:t>
            </a:r>
            <a:r>
              <a:rPr lang="en-US" dirty="0" smtClean="0"/>
              <a:t>disorder </a:t>
            </a:r>
          </a:p>
          <a:p>
            <a:r>
              <a:rPr lang="en-US" b="1" dirty="0" smtClean="0">
                <a:solidFill>
                  <a:schemeClr val="accent1"/>
                </a:solidFill>
                <a:effectLst>
                  <a:outerShdw blurRad="38100" dist="38100" dir="2700000" algn="tl">
                    <a:srgbClr val="000000">
                      <a:alpha val="43137"/>
                    </a:srgbClr>
                  </a:outerShdw>
                </a:effectLst>
              </a:rPr>
              <a:t>Complicated, Little-Understood</a:t>
            </a:r>
            <a:r>
              <a:rPr lang="en-US" dirty="0" smtClean="0">
                <a:effectLst>
                  <a:outerShdw blurRad="38100" dist="38100" dir="2700000" algn="tl">
                    <a:srgbClr val="000000">
                      <a:alpha val="43137"/>
                    </a:srgbClr>
                  </a:outerShdw>
                </a:effectLst>
              </a:rPr>
              <a:t> </a:t>
            </a:r>
            <a:r>
              <a:rPr lang="en-US" dirty="0" smtClean="0"/>
              <a:t>disorder</a:t>
            </a:r>
          </a:p>
          <a:p>
            <a:pPr>
              <a:buFont typeface="Wingdings 2" pitchFamily="18" charset="2"/>
              <a:buNone/>
            </a:pPr>
            <a:r>
              <a:rPr lang="en-US" dirty="0" smtClean="0"/>
              <a:t>            </a:t>
            </a:r>
            <a:r>
              <a:rPr lang="en-US" i="1" dirty="0" smtClean="0">
                <a:solidFill>
                  <a:schemeClr val="accent5"/>
                </a:solidFill>
              </a:rPr>
              <a:t>(No one is studying adult autism!!!)</a:t>
            </a:r>
          </a:p>
          <a:p>
            <a:r>
              <a:rPr lang="en-US" b="1" dirty="0" smtClean="0">
                <a:solidFill>
                  <a:schemeClr val="accent1"/>
                </a:solidFill>
                <a:effectLst>
                  <a:outerShdw blurRad="38100" dist="38100" dir="2700000" algn="tl">
                    <a:srgbClr val="000000">
                      <a:alpha val="43137"/>
                    </a:srgbClr>
                  </a:outerShdw>
                </a:effectLst>
              </a:rPr>
              <a:t>New and Evolving</a:t>
            </a:r>
            <a:r>
              <a:rPr lang="en-US" dirty="0" smtClean="0">
                <a:effectLst>
                  <a:outerShdw blurRad="38100" dist="38100" dir="2700000" algn="tl">
                    <a:srgbClr val="000000">
                      <a:alpha val="43137"/>
                    </a:srgbClr>
                  </a:outerShdw>
                </a:effectLst>
              </a:rPr>
              <a:t> </a:t>
            </a:r>
            <a:r>
              <a:rPr lang="en-US" dirty="0" smtClean="0"/>
              <a:t>disorder</a:t>
            </a:r>
          </a:p>
          <a:p>
            <a:r>
              <a:rPr lang="en-US" b="1" dirty="0" smtClean="0">
                <a:solidFill>
                  <a:schemeClr val="accent1"/>
                </a:solidFill>
                <a:effectLst>
                  <a:outerShdw blurRad="38100" dist="38100" dir="2700000" algn="tl">
                    <a:srgbClr val="000000">
                      <a:alpha val="43137"/>
                    </a:srgbClr>
                  </a:outerShdw>
                </a:effectLst>
              </a:rPr>
              <a:t>Invisible</a:t>
            </a:r>
            <a:r>
              <a:rPr lang="en-US" b="1" dirty="0" smtClean="0"/>
              <a:t> </a:t>
            </a:r>
            <a:r>
              <a:rPr lang="en-US" dirty="0" smtClean="0"/>
              <a:t>disorder</a:t>
            </a:r>
          </a:p>
        </p:txBody>
      </p:sp>
      <p:pic>
        <p:nvPicPr>
          <p:cNvPr id="38919" name="Picture 7" descr="bald-head-question-mark"/>
          <p:cNvPicPr>
            <a:picLocks noChangeAspect="1" noChangeArrowheads="1"/>
          </p:cNvPicPr>
          <p:nvPr/>
        </p:nvPicPr>
        <p:blipFill>
          <a:blip r:embed="rId3"/>
          <a:srcRect/>
          <a:stretch>
            <a:fillRect/>
          </a:stretch>
        </p:blipFill>
        <p:spPr bwMode="auto">
          <a:xfrm>
            <a:off x="6705600" y="4343400"/>
            <a:ext cx="2349500" cy="2438400"/>
          </a:xfrm>
          <a:prstGeom prst="rect">
            <a:avLst/>
          </a:prstGeom>
          <a:noFill/>
        </p:spPr>
      </p:pic>
      <p:sp>
        <p:nvSpPr>
          <p:cNvPr id="2" name="TextBox 1"/>
          <p:cNvSpPr txBox="1"/>
          <p:nvPr/>
        </p:nvSpPr>
        <p:spPr>
          <a:xfrm>
            <a:off x="152400" y="5639116"/>
            <a:ext cx="6553200" cy="1200329"/>
          </a:xfrm>
          <a:prstGeom prst="rect">
            <a:avLst/>
          </a:prstGeom>
          <a:noFill/>
        </p:spPr>
        <p:txBody>
          <a:bodyPr wrap="square" rtlCol="0">
            <a:spAutoFit/>
          </a:bodyPr>
          <a:lstStyle/>
          <a:p>
            <a:r>
              <a:rPr lang="en-US" u="sng" dirty="0" smtClean="0"/>
              <a:t>Dr. Peter Gerhardt: </a:t>
            </a:r>
            <a:r>
              <a:rPr lang="en-US" i="1" dirty="0" smtClean="0">
                <a:solidFill>
                  <a:schemeClr val="accent5"/>
                </a:solidFill>
              </a:rPr>
              <a:t>“Nobody, it seems, goes to college to work with adults with autism.”  </a:t>
            </a:r>
            <a:r>
              <a:rPr lang="en-US" dirty="0" smtClean="0"/>
              <a:t>Autism research has exploded: increasing 10-fold in the last 20 years, but adult research has actually decreased from 3% to barely 1% of the literature!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0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0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40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4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76200" y="274638"/>
            <a:ext cx="8915400" cy="1143000"/>
          </a:xfrm>
        </p:spPr>
        <p:txBody>
          <a:bodyPr>
            <a:noAutofit/>
          </a:bodyPr>
          <a:lstStyle/>
          <a:p>
            <a:pPr fontAlgn="auto">
              <a:spcAft>
                <a:spcPts val="0"/>
              </a:spcAft>
              <a:defRPr/>
            </a:pPr>
            <a:r>
              <a:rPr lang="en-US" sz="3600" i="1" dirty="0">
                <a:solidFill>
                  <a:srgbClr val="00FFFF"/>
                </a:solidFill>
              </a:rPr>
              <a:t>Adults</a:t>
            </a:r>
            <a:r>
              <a:rPr lang="en-US" sz="3600" dirty="0">
                <a:solidFill>
                  <a:schemeClr val="accent1"/>
                </a:solidFill>
              </a:rPr>
              <a:t> with </a:t>
            </a:r>
            <a:r>
              <a:rPr lang="en-US" sz="3600" dirty="0" smtClean="0">
                <a:solidFill>
                  <a:schemeClr val="accent1"/>
                </a:solidFill>
              </a:rPr>
              <a:t>ASD </a:t>
            </a:r>
            <a:r>
              <a:rPr lang="en-US" sz="3600" dirty="0" err="1" smtClean="0">
                <a:solidFill>
                  <a:schemeClr val="accent1"/>
                </a:solidFill>
              </a:rPr>
              <a:t>vs</a:t>
            </a:r>
            <a:r>
              <a:rPr lang="en-US" sz="3600" dirty="0" smtClean="0">
                <a:solidFill>
                  <a:schemeClr val="accent1"/>
                </a:solidFill>
              </a:rPr>
              <a:t> </a:t>
            </a:r>
            <a:r>
              <a:rPr lang="en-US" sz="3600" i="1" dirty="0">
                <a:solidFill>
                  <a:srgbClr val="00FFFF"/>
                </a:solidFill>
              </a:rPr>
              <a:t>Kids</a:t>
            </a:r>
            <a:r>
              <a:rPr lang="en-US" sz="3600" dirty="0">
                <a:solidFill>
                  <a:schemeClr val="accent1"/>
                </a:solidFill>
              </a:rPr>
              <a:t> with </a:t>
            </a:r>
            <a:r>
              <a:rPr lang="en-US" sz="3600" dirty="0" smtClean="0">
                <a:solidFill>
                  <a:schemeClr val="accent1"/>
                </a:solidFill>
              </a:rPr>
              <a:t>ASD: </a:t>
            </a:r>
            <a:r>
              <a:rPr lang="en-US" sz="3600" dirty="0">
                <a:solidFill>
                  <a:schemeClr val="accent1"/>
                </a:solidFill>
              </a:rPr>
              <a:t/>
            </a:r>
            <a:br>
              <a:rPr lang="en-US" sz="3600" dirty="0">
                <a:solidFill>
                  <a:schemeClr val="accent1"/>
                </a:solidFill>
              </a:rPr>
            </a:br>
            <a:r>
              <a:rPr lang="en-US" sz="3600" dirty="0" smtClean="0">
                <a:solidFill>
                  <a:schemeClr val="tx1"/>
                </a:solidFill>
              </a:rPr>
              <a:t>So What Can Be Said?</a:t>
            </a:r>
          </a:p>
        </p:txBody>
      </p:sp>
      <p:sp>
        <p:nvSpPr>
          <p:cNvPr id="254980" name="Text Box 4"/>
          <p:cNvSpPr txBox="1">
            <a:spLocks noChangeArrowheads="1"/>
          </p:cNvSpPr>
          <p:nvPr/>
        </p:nvSpPr>
        <p:spPr bwMode="auto">
          <a:xfrm>
            <a:off x="228600" y="1447800"/>
            <a:ext cx="8610600" cy="5632311"/>
          </a:xfrm>
          <a:prstGeom prst="rect">
            <a:avLst/>
          </a:prstGeom>
          <a:noFill/>
          <a:ln>
            <a:noFill/>
          </a:ln>
          <a:effectLst/>
          <a:extLst/>
        </p:spPr>
        <p:txBody>
          <a:bodyPr>
            <a:spAutoFit/>
          </a:bodyPr>
          <a:lstStyle/>
          <a:p>
            <a:pPr algn="ctr" eaLnBrk="0" hangingPunct="0">
              <a:spcBef>
                <a:spcPct val="50000"/>
              </a:spcBef>
              <a:defRPr/>
            </a:pPr>
            <a:endParaRPr lang="en-US" sz="2400" dirty="0">
              <a:effectLst>
                <a:outerShdw blurRad="38100" dist="38100" dir="2700000" algn="tl">
                  <a:srgbClr val="010199"/>
                </a:outerShdw>
              </a:effectLst>
            </a:endParaRPr>
          </a:p>
          <a:p>
            <a:pPr marL="514350" indent="-514350" eaLnBrk="0" hangingPunct="0">
              <a:buFont typeface="+mj-lt"/>
              <a:buAutoNum type="arabicPeriod"/>
              <a:defRPr/>
            </a:pPr>
            <a:r>
              <a:rPr lang="en-US" sz="2800" b="1" dirty="0">
                <a:solidFill>
                  <a:schemeClr val="accent5"/>
                </a:solidFill>
                <a:effectLst>
                  <a:outerShdw blurRad="38100" dist="38100" dir="2700000" algn="tl">
                    <a:srgbClr val="000000">
                      <a:alpha val="43137"/>
                    </a:srgbClr>
                  </a:outerShdw>
                </a:effectLst>
              </a:rPr>
              <a:t>Older</a:t>
            </a:r>
            <a:r>
              <a:rPr lang="en-US" sz="2800" dirty="0">
                <a:solidFill>
                  <a:schemeClr val="accent5"/>
                </a:solidFill>
                <a:effectLst>
                  <a:outerShdw blurRad="38100" dist="38100" dir="2700000" algn="tl">
                    <a:srgbClr val="000000">
                      <a:alpha val="43137"/>
                    </a:srgbClr>
                  </a:outerShdw>
                </a:effectLst>
              </a:rPr>
              <a:t> </a:t>
            </a:r>
            <a:r>
              <a:rPr lang="en-US" sz="2800" dirty="0">
                <a:solidFill>
                  <a:schemeClr val="accent1"/>
                </a:solidFill>
                <a:effectLst>
                  <a:outerShdw blurRad="38100" dist="38100" dir="2700000" algn="tl">
                    <a:srgbClr val="000000">
                      <a:alpha val="43137"/>
                    </a:srgbClr>
                  </a:outerShdw>
                </a:effectLst>
              </a:rPr>
              <a:t> </a:t>
            </a:r>
            <a:r>
              <a:rPr lang="en-US" sz="2800" dirty="0">
                <a:effectLst>
                  <a:outerShdw blurRad="38100" dist="38100" dir="2700000" algn="tl">
                    <a:srgbClr val="010199"/>
                  </a:outerShdw>
                </a:effectLst>
              </a:rPr>
              <a:t>(Rule of 2/3</a:t>
            </a:r>
            <a:r>
              <a:rPr lang="en-US" sz="2800" dirty="0" smtClean="0">
                <a:effectLst>
                  <a:outerShdw blurRad="38100" dist="38100" dir="2700000" algn="tl">
                    <a:srgbClr val="010199"/>
                  </a:outerShdw>
                </a:effectLst>
              </a:rPr>
              <a:t>)</a:t>
            </a:r>
          </a:p>
          <a:p>
            <a:pPr eaLnBrk="0" hangingPunct="0">
              <a:buFont typeface="Wingdings" pitchFamily="2" charset="2"/>
              <a:buChar char="v"/>
              <a:defRPr/>
            </a:pPr>
            <a:r>
              <a:rPr lang="en-US" sz="2000" dirty="0" smtClean="0">
                <a:effectLst>
                  <a:outerShdw blurRad="38100" dist="38100" dir="2700000" algn="tl">
                    <a:srgbClr val="010199"/>
                  </a:outerShdw>
                </a:effectLst>
              </a:rPr>
              <a:t>Dr. Paul Shattuck: </a:t>
            </a:r>
            <a:r>
              <a:rPr lang="en-US" sz="2000" b="1" i="1" dirty="0" smtClean="0">
                <a:solidFill>
                  <a:srgbClr val="FFFF00"/>
                </a:solidFill>
                <a:effectLst>
                  <a:outerShdw blurRad="38100" dist="38100" dir="2700000" algn="tl">
                    <a:srgbClr val="010199"/>
                  </a:outerShdw>
                </a:effectLst>
              </a:rPr>
              <a:t>“Their development is not frozen in time and forever the same. That’s just not the case.”</a:t>
            </a:r>
          </a:p>
          <a:p>
            <a:pPr eaLnBrk="0" hangingPunct="0">
              <a:defRPr/>
            </a:pPr>
            <a:endParaRPr lang="en-US" sz="2000" dirty="0" smtClean="0">
              <a:effectLst>
                <a:outerShdw blurRad="38100" dist="38100" dir="2700000" algn="tl">
                  <a:srgbClr val="010199"/>
                </a:outerShdw>
              </a:effectLst>
            </a:endParaRPr>
          </a:p>
          <a:p>
            <a:pPr eaLnBrk="0" hangingPunct="0">
              <a:buFont typeface="Wingdings" pitchFamily="2" charset="2"/>
              <a:buChar char="v"/>
              <a:defRPr/>
            </a:pPr>
            <a:r>
              <a:rPr lang="en-US" sz="2000" b="1" dirty="0" smtClean="0">
                <a:solidFill>
                  <a:schemeClr val="accent6"/>
                </a:solidFill>
                <a:effectLst>
                  <a:outerShdw blurRad="38100" dist="38100" dir="2700000" algn="tl">
                    <a:srgbClr val="010199"/>
                  </a:outerShdw>
                </a:effectLst>
              </a:rPr>
              <a:t>Mirror Neurons:</a:t>
            </a:r>
          </a:p>
          <a:p>
            <a:pPr lvl="1" eaLnBrk="0" hangingPunct="0">
              <a:buFont typeface="Wingdings" pitchFamily="2" charset="2"/>
              <a:buChar char="v"/>
              <a:defRPr/>
            </a:pPr>
            <a:r>
              <a:rPr lang="en-US" sz="2000" dirty="0" smtClean="0">
                <a:effectLst>
                  <a:outerShdw blurRad="38100" dist="38100" dir="2700000" algn="tl">
                    <a:srgbClr val="010199"/>
                  </a:outerShdw>
                </a:effectLst>
              </a:rPr>
              <a:t>Function not as impaired as once thought </a:t>
            </a:r>
            <a:r>
              <a:rPr lang="en-US" dirty="0" smtClean="0">
                <a:effectLst>
                  <a:outerShdw blurRad="38100" dist="38100" dir="2700000" algn="tl">
                    <a:srgbClr val="010199"/>
                  </a:outerShdw>
                </a:effectLst>
              </a:rPr>
              <a:t>(</a:t>
            </a:r>
            <a:r>
              <a:rPr lang="en-US" dirty="0" err="1" smtClean="0">
                <a:effectLst>
                  <a:outerShdw blurRad="38100" dist="38100" dir="2700000" algn="tl">
                    <a:srgbClr val="010199"/>
                  </a:outerShdw>
                </a:effectLst>
              </a:rPr>
              <a:t>Dinstein</a:t>
            </a:r>
            <a:r>
              <a:rPr lang="en-US" dirty="0" smtClean="0">
                <a:effectLst>
                  <a:outerShdw blurRad="38100" dist="38100" dir="2700000" algn="tl">
                    <a:srgbClr val="010199"/>
                  </a:outerShdw>
                </a:effectLst>
              </a:rPr>
              <a:t> et al, 2010)</a:t>
            </a:r>
          </a:p>
          <a:p>
            <a:pPr lvl="1" eaLnBrk="0" hangingPunct="0">
              <a:buFont typeface="Wingdings" pitchFamily="2" charset="2"/>
              <a:buChar char="v"/>
              <a:defRPr/>
            </a:pPr>
            <a:r>
              <a:rPr lang="en-US" sz="2000" dirty="0" smtClean="0">
                <a:effectLst>
                  <a:outerShdw blurRad="38100" dist="38100" dir="2700000" algn="tl">
                    <a:srgbClr val="010199"/>
                  </a:outerShdw>
                </a:effectLst>
              </a:rPr>
              <a:t>Not broken, just slowly developing </a:t>
            </a:r>
            <a:r>
              <a:rPr lang="en-US" dirty="0" smtClean="0">
                <a:effectLst>
                  <a:outerShdw blurRad="38100" dist="38100" dir="2700000" algn="tl">
                    <a:srgbClr val="010199"/>
                  </a:outerShdw>
                </a:effectLst>
              </a:rPr>
              <a:t>(</a:t>
            </a:r>
            <a:r>
              <a:rPr lang="en-US" dirty="0" err="1" smtClean="0">
                <a:effectLst>
                  <a:outerShdw blurRad="38100" dist="38100" dir="2700000" algn="tl">
                    <a:srgbClr val="010199"/>
                  </a:outerShdw>
                </a:effectLst>
              </a:rPr>
              <a:t>Jojanneke</a:t>
            </a:r>
            <a:r>
              <a:rPr lang="en-US" dirty="0" smtClean="0">
                <a:effectLst>
                  <a:outerShdw blurRad="38100" dist="38100" dir="2700000" algn="tl">
                    <a:srgbClr val="010199"/>
                  </a:outerShdw>
                </a:effectLst>
              </a:rPr>
              <a:t> et al, 2011)</a:t>
            </a:r>
          </a:p>
          <a:p>
            <a:pPr eaLnBrk="0" hangingPunct="0">
              <a:buFont typeface="Wingdings" pitchFamily="2" charset="2"/>
              <a:buChar char="v"/>
              <a:defRPr/>
            </a:pPr>
            <a:r>
              <a:rPr lang="en-US" sz="2000" b="1" dirty="0" smtClean="0">
                <a:solidFill>
                  <a:schemeClr val="accent6"/>
                </a:solidFill>
                <a:effectLst>
                  <a:outerShdw blurRad="38100" dist="38100" dir="2700000" algn="tl">
                    <a:srgbClr val="010199"/>
                  </a:outerShdw>
                </a:effectLst>
              </a:rPr>
              <a:t>Improvement with age:</a:t>
            </a:r>
            <a:r>
              <a:rPr lang="en-US" sz="2000" b="1" dirty="0" smtClean="0">
                <a:effectLst>
                  <a:outerShdw blurRad="38100" dist="38100" dir="2700000" algn="tl">
                    <a:srgbClr val="010199"/>
                  </a:outerShdw>
                </a:effectLst>
              </a:rPr>
              <a:t> </a:t>
            </a:r>
            <a:r>
              <a:rPr lang="en-US" dirty="0" smtClean="0"/>
              <a:t>(Mayes and Calhoun, 2010)</a:t>
            </a:r>
            <a:endParaRPr lang="en-US" dirty="0" smtClean="0">
              <a:solidFill>
                <a:schemeClr val="accent6"/>
              </a:solidFill>
            </a:endParaRPr>
          </a:p>
          <a:p>
            <a:pPr lvl="1" eaLnBrk="0" hangingPunct="0">
              <a:buFont typeface="Wingdings" pitchFamily="2" charset="2"/>
              <a:buChar char="v"/>
              <a:defRPr/>
            </a:pPr>
            <a:r>
              <a:rPr lang="en-US" sz="2000" dirty="0" smtClean="0">
                <a:effectLst>
                  <a:outerShdw blurRad="38100" dist="38100" dir="2700000" algn="tl">
                    <a:srgbClr val="010199"/>
                  </a:outerShdw>
                </a:effectLst>
              </a:rPr>
              <a:t>Restrictive, Repetitive Behaviors </a:t>
            </a:r>
            <a:r>
              <a:rPr lang="en-US" dirty="0" smtClean="0">
                <a:effectLst>
                  <a:outerShdw blurRad="38100" dist="38100" dir="2700000" algn="tl">
                    <a:srgbClr val="010199"/>
                  </a:outerShdw>
                </a:effectLst>
              </a:rPr>
              <a:t>(</a:t>
            </a:r>
            <a:r>
              <a:rPr lang="en-US" dirty="0" err="1" smtClean="0">
                <a:effectLst>
                  <a:outerShdw blurRad="38100" dist="38100" dir="2700000" algn="tl">
                    <a:srgbClr val="010199"/>
                  </a:outerShdw>
                </a:effectLst>
              </a:rPr>
              <a:t>Esbensen</a:t>
            </a:r>
            <a:r>
              <a:rPr lang="en-US" dirty="0" smtClean="0">
                <a:effectLst>
                  <a:outerShdw blurRad="38100" dist="38100" dir="2700000" algn="tl">
                    <a:srgbClr val="010199"/>
                  </a:outerShdw>
                </a:effectLst>
              </a:rPr>
              <a:t> et al, 2008)</a:t>
            </a:r>
          </a:p>
          <a:p>
            <a:pPr lvl="1" eaLnBrk="0" hangingPunct="0">
              <a:buFont typeface="Wingdings" pitchFamily="2" charset="2"/>
              <a:buChar char="v"/>
              <a:defRPr/>
            </a:pPr>
            <a:r>
              <a:rPr lang="en-US" sz="2000" dirty="0" smtClean="0">
                <a:effectLst>
                  <a:outerShdw blurRad="38100" dist="38100" dir="2700000" algn="tl">
                    <a:srgbClr val="010199"/>
                  </a:outerShdw>
                </a:effectLst>
              </a:rPr>
              <a:t>Communication and Maladaptive Behaviors </a:t>
            </a:r>
            <a:r>
              <a:rPr lang="en-US" dirty="0" smtClean="0">
                <a:effectLst>
                  <a:outerShdw blurRad="38100" dist="38100" dir="2700000" algn="tl">
                    <a:srgbClr val="010199"/>
                  </a:outerShdw>
                </a:effectLst>
              </a:rPr>
              <a:t>(Shattuck et al, 2007)</a:t>
            </a:r>
          </a:p>
          <a:p>
            <a:pPr lvl="1" eaLnBrk="0" hangingPunct="0">
              <a:buFont typeface="Wingdings" pitchFamily="2" charset="2"/>
              <a:buChar char="v"/>
              <a:defRPr/>
            </a:pPr>
            <a:r>
              <a:rPr lang="en-US" sz="2000" dirty="0" smtClean="0">
                <a:effectLst>
                  <a:outerShdw blurRad="38100" dist="38100" dir="2700000" algn="tl">
                    <a:srgbClr val="010199"/>
                  </a:outerShdw>
                </a:effectLst>
              </a:rPr>
              <a:t>Executive function/goal achievement </a:t>
            </a:r>
            <a:r>
              <a:rPr lang="en-US" dirty="0" smtClean="0">
                <a:effectLst>
                  <a:outerShdw blurRad="38100" dist="38100" dir="2700000" algn="tl">
                    <a:srgbClr val="010199"/>
                  </a:outerShdw>
                </a:effectLst>
              </a:rPr>
              <a:t>(Attwood 2007)</a:t>
            </a:r>
          </a:p>
          <a:p>
            <a:pPr marL="0" lvl="1" eaLnBrk="0" hangingPunct="0">
              <a:buFont typeface="Wingdings" pitchFamily="2" charset="2"/>
              <a:buChar char="v"/>
              <a:defRPr/>
            </a:pPr>
            <a:r>
              <a:rPr lang="en-US" sz="2000" b="1" dirty="0" smtClean="0">
                <a:solidFill>
                  <a:schemeClr val="accent6"/>
                </a:solidFill>
                <a:effectLst>
                  <a:outerShdw blurRad="38100" dist="38100" dir="2700000" algn="tl">
                    <a:srgbClr val="010199"/>
                  </a:outerShdw>
                </a:effectLst>
              </a:rPr>
              <a:t>No longer a “disability” in </a:t>
            </a:r>
            <a:r>
              <a:rPr lang="en-US" sz="2000" b="1" dirty="0" err="1" smtClean="0">
                <a:solidFill>
                  <a:schemeClr val="accent6"/>
                </a:solidFill>
                <a:effectLst>
                  <a:outerShdw blurRad="38100" dist="38100" dir="2700000" algn="tl">
                    <a:srgbClr val="010199"/>
                  </a:outerShdw>
                </a:effectLst>
              </a:rPr>
              <a:t>apx</a:t>
            </a:r>
            <a:r>
              <a:rPr lang="en-US" sz="2000" b="1" dirty="0" smtClean="0">
                <a:solidFill>
                  <a:schemeClr val="accent6"/>
                </a:solidFill>
                <a:effectLst>
                  <a:outerShdw blurRad="38100" dist="38100" dir="2700000" algn="tl">
                    <a:srgbClr val="010199"/>
                  </a:outerShdw>
                </a:effectLst>
              </a:rPr>
              <a:t>. 15%! </a:t>
            </a:r>
            <a:r>
              <a:rPr lang="en-US" dirty="0">
                <a:effectLst>
                  <a:outerShdw blurRad="38100" dist="38100" dir="2700000" algn="tl">
                    <a:srgbClr val="010199"/>
                  </a:outerShdw>
                </a:effectLst>
              </a:rPr>
              <a:t>(Fein, 2009</a:t>
            </a:r>
            <a:r>
              <a:rPr lang="en-US" dirty="0" smtClean="0">
                <a:effectLst>
                  <a:outerShdw blurRad="38100" dist="38100" dir="2700000" algn="tl">
                    <a:srgbClr val="010199"/>
                  </a:outerShdw>
                </a:effectLst>
              </a:rPr>
              <a:t>)</a:t>
            </a:r>
          </a:p>
          <a:p>
            <a:pPr marL="0" lvl="1" eaLnBrk="0" hangingPunct="0">
              <a:defRPr/>
            </a:pPr>
            <a:endParaRPr lang="en-US" sz="2000" dirty="0" smtClean="0">
              <a:effectLst>
                <a:outerShdw blurRad="38100" dist="38100" dir="2700000" algn="tl">
                  <a:srgbClr val="010199"/>
                </a:outerShdw>
              </a:effectLst>
            </a:endParaRPr>
          </a:p>
          <a:p>
            <a:pPr marL="0" lvl="1" eaLnBrk="0" hangingPunct="0">
              <a:buFont typeface="Wingdings" pitchFamily="2" charset="2"/>
              <a:buChar char="v"/>
              <a:defRPr/>
            </a:pPr>
            <a:r>
              <a:rPr lang="en-US" sz="2000" dirty="0" smtClean="0">
                <a:effectLst>
                  <a:outerShdw blurRad="38100" dist="38100" dir="2700000" algn="tl">
                    <a:srgbClr val="010199"/>
                  </a:outerShdw>
                </a:effectLst>
              </a:rPr>
              <a:t>Individuals with ID do not show as much improvement, but even among those individuals, more show improvement than show decline! </a:t>
            </a:r>
            <a:r>
              <a:rPr lang="en-US" sz="1400" dirty="0" smtClean="0">
                <a:effectLst>
                  <a:outerShdw blurRad="38100" dist="38100" dir="2700000" algn="tl">
                    <a:srgbClr val="010199"/>
                  </a:outerShdw>
                </a:effectLst>
              </a:rPr>
              <a:t>(Shattuck 2007)</a:t>
            </a:r>
            <a:endParaRPr lang="en-US" sz="2800" dirty="0" smtClean="0">
              <a:effectLst>
                <a:outerShdw blurRad="38100" dist="38100" dir="2700000" algn="tl">
                  <a:srgbClr val="010199"/>
                </a:outerShdw>
              </a:effectLst>
            </a:endParaRPr>
          </a:p>
          <a:p>
            <a:pPr lvl="1" eaLnBrk="0" hangingPunct="0">
              <a:buFont typeface="Wingdings" pitchFamily="2" charset="2"/>
              <a:buChar char="v"/>
              <a:defRPr/>
            </a:pPr>
            <a:endParaRPr lang="en-US" sz="2800" dirty="0">
              <a:effectLst>
                <a:outerShdw blurRad="38100" dist="38100" dir="2700000" algn="tl">
                  <a:srgbClr val="010199"/>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498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4980">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4980">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4980">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498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4980">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4980">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4980">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4980">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498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76200" y="274638"/>
            <a:ext cx="8915400" cy="1143000"/>
          </a:xfrm>
        </p:spPr>
        <p:txBody>
          <a:bodyPr>
            <a:noAutofit/>
          </a:bodyPr>
          <a:lstStyle/>
          <a:p>
            <a:pPr fontAlgn="auto">
              <a:spcAft>
                <a:spcPts val="0"/>
              </a:spcAft>
              <a:defRPr/>
            </a:pPr>
            <a:r>
              <a:rPr lang="en-US" sz="3600" i="1" dirty="0">
                <a:solidFill>
                  <a:srgbClr val="00FFFF"/>
                </a:solidFill>
              </a:rPr>
              <a:t>Adults</a:t>
            </a:r>
            <a:r>
              <a:rPr lang="en-US" sz="3600" dirty="0">
                <a:solidFill>
                  <a:schemeClr val="accent1"/>
                </a:solidFill>
              </a:rPr>
              <a:t> with </a:t>
            </a:r>
            <a:r>
              <a:rPr lang="en-US" sz="3600" dirty="0" smtClean="0">
                <a:solidFill>
                  <a:schemeClr val="accent1"/>
                </a:solidFill>
              </a:rPr>
              <a:t>ASD </a:t>
            </a:r>
            <a:r>
              <a:rPr lang="en-US" sz="3600" dirty="0" err="1" smtClean="0">
                <a:solidFill>
                  <a:schemeClr val="accent1"/>
                </a:solidFill>
              </a:rPr>
              <a:t>vs</a:t>
            </a:r>
            <a:r>
              <a:rPr lang="en-US" sz="3600" dirty="0" smtClean="0">
                <a:solidFill>
                  <a:schemeClr val="accent1"/>
                </a:solidFill>
              </a:rPr>
              <a:t> </a:t>
            </a:r>
            <a:r>
              <a:rPr lang="en-US" sz="3600" i="1" dirty="0">
                <a:solidFill>
                  <a:srgbClr val="00FFFF"/>
                </a:solidFill>
              </a:rPr>
              <a:t>Kids</a:t>
            </a:r>
            <a:r>
              <a:rPr lang="en-US" sz="3600" dirty="0">
                <a:solidFill>
                  <a:schemeClr val="accent1"/>
                </a:solidFill>
              </a:rPr>
              <a:t> with </a:t>
            </a:r>
            <a:r>
              <a:rPr lang="en-US" sz="3600" dirty="0" smtClean="0">
                <a:solidFill>
                  <a:schemeClr val="accent1"/>
                </a:solidFill>
              </a:rPr>
              <a:t>ASD: </a:t>
            </a:r>
            <a:r>
              <a:rPr lang="en-US" sz="3600" dirty="0">
                <a:solidFill>
                  <a:schemeClr val="accent1"/>
                </a:solidFill>
              </a:rPr>
              <a:t/>
            </a:r>
            <a:br>
              <a:rPr lang="en-US" sz="3600" dirty="0">
                <a:solidFill>
                  <a:schemeClr val="accent1"/>
                </a:solidFill>
              </a:rPr>
            </a:br>
            <a:r>
              <a:rPr lang="en-US" sz="3600" dirty="0" smtClean="0">
                <a:solidFill>
                  <a:schemeClr val="tx1"/>
                </a:solidFill>
              </a:rPr>
              <a:t>So What Can Be Said?</a:t>
            </a:r>
          </a:p>
        </p:txBody>
      </p:sp>
      <p:sp>
        <p:nvSpPr>
          <p:cNvPr id="254980" name="Text Box 4"/>
          <p:cNvSpPr txBox="1">
            <a:spLocks noChangeArrowheads="1"/>
          </p:cNvSpPr>
          <p:nvPr/>
        </p:nvSpPr>
        <p:spPr bwMode="auto">
          <a:xfrm>
            <a:off x="228600" y="1447800"/>
            <a:ext cx="8610600" cy="5509200"/>
          </a:xfrm>
          <a:prstGeom prst="rect">
            <a:avLst/>
          </a:prstGeom>
          <a:noFill/>
          <a:ln>
            <a:noFill/>
          </a:ln>
          <a:effectLst/>
          <a:extLst/>
        </p:spPr>
        <p:txBody>
          <a:bodyPr>
            <a:spAutoFit/>
          </a:bodyPr>
          <a:lstStyle/>
          <a:p>
            <a:pPr algn="ctr" eaLnBrk="0" hangingPunct="0">
              <a:spcBef>
                <a:spcPct val="50000"/>
              </a:spcBef>
              <a:defRPr/>
            </a:pPr>
            <a:endParaRPr lang="en-US" sz="2400" dirty="0">
              <a:effectLst>
                <a:outerShdw blurRad="38100" dist="38100" dir="2700000" algn="tl">
                  <a:srgbClr val="010199"/>
                </a:outerShdw>
              </a:effectLst>
            </a:endParaRPr>
          </a:p>
          <a:p>
            <a:pPr marL="514350" indent="-514350" eaLnBrk="0" hangingPunct="0">
              <a:buFont typeface="+mj-lt"/>
              <a:buAutoNum type="arabicPeriod" startAt="2"/>
              <a:defRPr/>
            </a:pPr>
            <a:r>
              <a:rPr lang="en-US" sz="2800" b="1" dirty="0" smtClean="0">
                <a:solidFill>
                  <a:schemeClr val="accent5"/>
                </a:solidFill>
                <a:effectLst>
                  <a:outerShdw blurRad="38100" dist="38100" dir="2700000" algn="tl">
                    <a:srgbClr val="000000">
                      <a:alpha val="43137"/>
                    </a:srgbClr>
                  </a:outerShdw>
                </a:effectLst>
              </a:rPr>
              <a:t>OUT </a:t>
            </a:r>
            <a:r>
              <a:rPr lang="en-US" sz="2800" b="1" dirty="0">
                <a:solidFill>
                  <a:schemeClr val="accent5"/>
                </a:solidFill>
                <a:effectLst>
                  <a:outerShdw blurRad="38100" dist="38100" dir="2700000" algn="tl">
                    <a:srgbClr val="000000">
                      <a:alpha val="43137"/>
                    </a:srgbClr>
                  </a:outerShdw>
                </a:effectLst>
              </a:rPr>
              <a:t>OF THE K-12 SCHOOL SYSTEM!!!</a:t>
            </a:r>
          </a:p>
          <a:p>
            <a:pPr eaLnBrk="0" hangingPunct="0">
              <a:buFont typeface="Wingdings" pitchFamily="2" charset="2"/>
              <a:buChar char="v"/>
              <a:defRPr/>
            </a:pPr>
            <a:r>
              <a:rPr lang="en-US" sz="2800" dirty="0">
                <a:effectLst>
                  <a:outerShdw blurRad="38100" dist="38100" dir="2700000" algn="tl">
                    <a:srgbClr val="010199"/>
                  </a:outerShdw>
                </a:effectLst>
              </a:rPr>
              <a:t>Different rules and societal expectations</a:t>
            </a:r>
          </a:p>
          <a:p>
            <a:pPr eaLnBrk="0" hangingPunct="0">
              <a:defRPr/>
            </a:pPr>
            <a:endParaRPr lang="en-US" sz="2800" dirty="0" smtClean="0">
              <a:effectLst>
                <a:outerShdw blurRad="38100" dist="38100" dir="2700000" algn="tl">
                  <a:srgbClr val="010199"/>
                </a:outerShdw>
              </a:effectLst>
            </a:endParaRPr>
          </a:p>
          <a:p>
            <a:pPr eaLnBrk="0" hangingPunct="0">
              <a:defRPr/>
            </a:pPr>
            <a:endParaRPr lang="en-US" sz="2800" dirty="0">
              <a:effectLst>
                <a:outerShdw blurRad="38100" dist="38100" dir="2700000" algn="tl">
                  <a:srgbClr val="010199"/>
                </a:outerShdw>
              </a:effectLst>
            </a:endParaRPr>
          </a:p>
          <a:p>
            <a:r>
              <a:rPr lang="en-US" dirty="0">
                <a:latin typeface="+mn-lt"/>
              </a:rPr>
              <a:t>Dr. Dawn </a:t>
            </a:r>
            <a:r>
              <a:rPr lang="en-US" dirty="0" smtClean="0">
                <a:latin typeface="+mn-lt"/>
              </a:rPr>
              <a:t>Prince-Hughes:   </a:t>
            </a:r>
            <a:r>
              <a:rPr lang="en-US" b="1" dirty="0" smtClean="0">
                <a:solidFill>
                  <a:schemeClr val="accent6">
                    <a:lumMod val="40000"/>
                    <a:lumOff val="60000"/>
                  </a:schemeClr>
                </a:solidFill>
                <a:latin typeface="+mn-lt"/>
              </a:rPr>
              <a:t>“I </a:t>
            </a:r>
            <a:r>
              <a:rPr lang="en-US" b="1" dirty="0">
                <a:solidFill>
                  <a:schemeClr val="accent6">
                    <a:lumMod val="40000"/>
                    <a:lumOff val="60000"/>
                  </a:schemeClr>
                </a:solidFill>
                <a:latin typeface="+mn-lt"/>
              </a:rPr>
              <a:t>stood out as a freak in school: my tics my monologues, my sensitivities, my imperviousness to criticism and suspicion of authority, my disdain for connection and avoidance of social interaction, my political convictions, my obsessions, and my odd style of dressing and speaking all led to total ostracism and aggression.  </a:t>
            </a:r>
            <a:endParaRPr lang="en-US" b="1" dirty="0" smtClean="0">
              <a:solidFill>
                <a:schemeClr val="accent6">
                  <a:lumMod val="40000"/>
                  <a:lumOff val="60000"/>
                </a:schemeClr>
              </a:solidFill>
              <a:latin typeface="+mn-lt"/>
            </a:endParaRPr>
          </a:p>
          <a:p>
            <a:r>
              <a:rPr lang="en-US" b="1" dirty="0">
                <a:solidFill>
                  <a:schemeClr val="accent6">
                    <a:lumMod val="40000"/>
                    <a:lumOff val="60000"/>
                  </a:schemeClr>
                </a:solidFill>
                <a:latin typeface="+mn-lt"/>
              </a:rPr>
              <a:t>	</a:t>
            </a:r>
            <a:r>
              <a:rPr lang="en-US" b="1" dirty="0" smtClean="0">
                <a:solidFill>
                  <a:schemeClr val="accent6">
                    <a:lumMod val="40000"/>
                    <a:lumOff val="60000"/>
                  </a:schemeClr>
                </a:solidFill>
                <a:latin typeface="+mn-lt"/>
              </a:rPr>
              <a:t>Determined </a:t>
            </a:r>
            <a:r>
              <a:rPr lang="en-US" b="1" dirty="0">
                <a:solidFill>
                  <a:schemeClr val="accent6">
                    <a:lumMod val="40000"/>
                    <a:lumOff val="60000"/>
                  </a:schemeClr>
                </a:solidFill>
                <a:latin typeface="+mn-lt"/>
              </a:rPr>
              <a:t>to last out my high school career, I tried to find new ways to get through the day.  I imagined that no one else existed in the school, so thoroughly that people literally disappeared from my sight.  With my eyes fixed ahead and focused on nothing, I would wander the halls, seeing them empty, quiet, hallowed.  I became unable to hear my teachers and would be speechless when they called on me…I was swimming in a sea of ugliness, hate and intolerance…I was drowning.” </a:t>
            </a:r>
            <a:endParaRPr lang="en-US" dirty="0">
              <a:latin typeface="+mn-lt"/>
            </a:endParaRPr>
          </a:p>
        </p:txBody>
      </p:sp>
    </p:spTree>
    <p:extLst>
      <p:ext uri="{BB962C8B-B14F-4D97-AF65-F5344CB8AC3E}">
        <p14:creationId xmlns:p14="http://schemas.microsoft.com/office/powerpoint/2010/main" val="93102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49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498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498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76200" y="274638"/>
            <a:ext cx="8915400" cy="1143000"/>
          </a:xfrm>
        </p:spPr>
        <p:txBody>
          <a:bodyPr>
            <a:noAutofit/>
          </a:bodyPr>
          <a:lstStyle/>
          <a:p>
            <a:pPr fontAlgn="auto">
              <a:spcAft>
                <a:spcPts val="0"/>
              </a:spcAft>
              <a:defRPr/>
            </a:pPr>
            <a:r>
              <a:rPr lang="en-US" sz="3600" i="1" dirty="0">
                <a:solidFill>
                  <a:srgbClr val="00FFFF"/>
                </a:solidFill>
              </a:rPr>
              <a:t>Adults</a:t>
            </a:r>
            <a:r>
              <a:rPr lang="en-US" sz="3600" dirty="0">
                <a:solidFill>
                  <a:schemeClr val="accent1"/>
                </a:solidFill>
              </a:rPr>
              <a:t> with </a:t>
            </a:r>
            <a:r>
              <a:rPr lang="en-US" sz="3600" dirty="0" smtClean="0">
                <a:solidFill>
                  <a:schemeClr val="accent1"/>
                </a:solidFill>
              </a:rPr>
              <a:t>ASD </a:t>
            </a:r>
            <a:r>
              <a:rPr lang="en-US" sz="3600" dirty="0" err="1" smtClean="0">
                <a:solidFill>
                  <a:schemeClr val="accent1"/>
                </a:solidFill>
              </a:rPr>
              <a:t>vs</a:t>
            </a:r>
            <a:r>
              <a:rPr lang="en-US" sz="3600" dirty="0" smtClean="0">
                <a:solidFill>
                  <a:schemeClr val="accent1"/>
                </a:solidFill>
              </a:rPr>
              <a:t> </a:t>
            </a:r>
            <a:r>
              <a:rPr lang="en-US" sz="3600" i="1" dirty="0">
                <a:solidFill>
                  <a:srgbClr val="00FFFF"/>
                </a:solidFill>
              </a:rPr>
              <a:t>Kids</a:t>
            </a:r>
            <a:r>
              <a:rPr lang="en-US" sz="3600" dirty="0">
                <a:solidFill>
                  <a:schemeClr val="accent1"/>
                </a:solidFill>
              </a:rPr>
              <a:t> with </a:t>
            </a:r>
            <a:r>
              <a:rPr lang="en-US" sz="3600" dirty="0" smtClean="0">
                <a:solidFill>
                  <a:schemeClr val="accent1"/>
                </a:solidFill>
              </a:rPr>
              <a:t>ASD: </a:t>
            </a:r>
            <a:r>
              <a:rPr lang="en-US" sz="3600" dirty="0">
                <a:solidFill>
                  <a:schemeClr val="accent1"/>
                </a:solidFill>
              </a:rPr>
              <a:t/>
            </a:r>
            <a:br>
              <a:rPr lang="en-US" sz="3600" dirty="0">
                <a:solidFill>
                  <a:schemeClr val="accent1"/>
                </a:solidFill>
              </a:rPr>
            </a:br>
            <a:r>
              <a:rPr lang="en-US" sz="3600" dirty="0" smtClean="0">
                <a:solidFill>
                  <a:schemeClr val="tx1"/>
                </a:solidFill>
              </a:rPr>
              <a:t>So What Can Be Said?</a:t>
            </a:r>
          </a:p>
        </p:txBody>
      </p:sp>
      <p:sp>
        <p:nvSpPr>
          <p:cNvPr id="254980" name="Text Box 4"/>
          <p:cNvSpPr txBox="1">
            <a:spLocks noChangeArrowheads="1"/>
          </p:cNvSpPr>
          <p:nvPr/>
        </p:nvSpPr>
        <p:spPr bwMode="auto">
          <a:xfrm>
            <a:off x="228600" y="1447800"/>
            <a:ext cx="8610600" cy="5509200"/>
          </a:xfrm>
          <a:prstGeom prst="rect">
            <a:avLst/>
          </a:prstGeom>
          <a:noFill/>
          <a:ln>
            <a:noFill/>
          </a:ln>
          <a:effectLst/>
          <a:extLst/>
        </p:spPr>
        <p:txBody>
          <a:bodyPr>
            <a:spAutoFit/>
          </a:bodyPr>
          <a:lstStyle/>
          <a:p>
            <a:pPr algn="ctr" eaLnBrk="0" hangingPunct="0">
              <a:spcBef>
                <a:spcPct val="50000"/>
              </a:spcBef>
              <a:defRPr/>
            </a:pPr>
            <a:endParaRPr lang="en-US" sz="2400" dirty="0">
              <a:effectLst>
                <a:outerShdw blurRad="38100" dist="38100" dir="2700000" algn="tl">
                  <a:srgbClr val="010199"/>
                </a:outerShdw>
              </a:effectLst>
            </a:endParaRPr>
          </a:p>
          <a:p>
            <a:pPr marL="514350" indent="-514350" eaLnBrk="0" hangingPunct="0">
              <a:buFont typeface="+mj-lt"/>
              <a:buAutoNum type="arabicPeriod" startAt="2"/>
              <a:defRPr/>
            </a:pPr>
            <a:r>
              <a:rPr lang="en-US" sz="2800" b="1" dirty="0" smtClean="0">
                <a:solidFill>
                  <a:schemeClr val="accent5"/>
                </a:solidFill>
                <a:effectLst>
                  <a:outerShdw blurRad="38100" dist="38100" dir="2700000" algn="tl">
                    <a:srgbClr val="000000">
                      <a:alpha val="43137"/>
                    </a:srgbClr>
                  </a:outerShdw>
                </a:effectLst>
              </a:rPr>
              <a:t>OUT </a:t>
            </a:r>
            <a:r>
              <a:rPr lang="en-US" sz="2800" b="1" dirty="0">
                <a:solidFill>
                  <a:schemeClr val="accent5"/>
                </a:solidFill>
                <a:effectLst>
                  <a:outerShdw blurRad="38100" dist="38100" dir="2700000" algn="tl">
                    <a:srgbClr val="000000">
                      <a:alpha val="43137"/>
                    </a:srgbClr>
                  </a:outerShdw>
                </a:effectLst>
              </a:rPr>
              <a:t>OF THE K-12 SCHOOL SYSTEM!!!</a:t>
            </a:r>
          </a:p>
          <a:p>
            <a:pPr eaLnBrk="0" hangingPunct="0">
              <a:buFont typeface="Wingdings" pitchFamily="2" charset="2"/>
              <a:buChar char="v"/>
              <a:defRPr/>
            </a:pPr>
            <a:r>
              <a:rPr lang="en-US" sz="2800" dirty="0">
                <a:effectLst>
                  <a:outerShdw blurRad="38100" dist="38100" dir="2700000" algn="tl">
                    <a:srgbClr val="010199"/>
                  </a:outerShdw>
                </a:effectLst>
              </a:rPr>
              <a:t>Different rules and societal expectations</a:t>
            </a:r>
          </a:p>
          <a:p>
            <a:pPr eaLnBrk="0" hangingPunct="0">
              <a:buFont typeface="Wingdings" pitchFamily="2" charset="2"/>
              <a:buChar char="v"/>
              <a:defRPr/>
            </a:pPr>
            <a:r>
              <a:rPr lang="en-US" sz="2800" dirty="0">
                <a:effectLst>
                  <a:outerShdw blurRad="38100" dist="38100" dir="2700000" algn="tl">
                    <a:srgbClr val="010199"/>
                  </a:outerShdw>
                </a:effectLst>
              </a:rPr>
              <a:t>Greater freedom and broader </a:t>
            </a:r>
            <a:r>
              <a:rPr lang="en-US" sz="2800" dirty="0" smtClean="0">
                <a:effectLst>
                  <a:outerShdw blurRad="38100" dist="38100" dir="2700000" algn="tl">
                    <a:srgbClr val="010199"/>
                  </a:outerShdw>
                </a:effectLst>
              </a:rPr>
              <a:t>choices</a:t>
            </a:r>
          </a:p>
          <a:p>
            <a:pPr eaLnBrk="0" hangingPunct="0">
              <a:buFont typeface="Wingdings" pitchFamily="2" charset="2"/>
              <a:buChar char="v"/>
              <a:defRPr/>
            </a:pPr>
            <a:endParaRPr lang="en-US" sz="2800" dirty="0">
              <a:effectLst>
                <a:outerShdw blurRad="38100" dist="38100" dir="2700000" algn="tl">
                  <a:srgbClr val="010199"/>
                </a:outerShdw>
              </a:effectLst>
              <a:latin typeface="+mn-lt"/>
            </a:endParaRPr>
          </a:p>
          <a:p>
            <a:r>
              <a:rPr lang="en-US" dirty="0" smtClean="0">
                <a:latin typeface="+mn-lt"/>
              </a:rPr>
              <a:t>Dr</a:t>
            </a:r>
            <a:r>
              <a:rPr lang="en-US" dirty="0">
                <a:latin typeface="+mn-lt"/>
              </a:rPr>
              <a:t>. Dawn </a:t>
            </a:r>
            <a:r>
              <a:rPr lang="en-US" dirty="0" smtClean="0">
                <a:latin typeface="+mn-lt"/>
              </a:rPr>
              <a:t>Prince-Hughes:  </a:t>
            </a:r>
            <a:r>
              <a:rPr lang="en-US" b="1" dirty="0" smtClean="0">
                <a:solidFill>
                  <a:schemeClr val="accent6">
                    <a:lumMod val="40000"/>
                    <a:lumOff val="60000"/>
                  </a:schemeClr>
                </a:solidFill>
                <a:latin typeface="+mn-lt"/>
              </a:rPr>
              <a:t>“[</a:t>
            </a:r>
            <a:r>
              <a:rPr lang="en-US" b="1" dirty="0">
                <a:solidFill>
                  <a:schemeClr val="accent6">
                    <a:lumMod val="40000"/>
                    <a:lumOff val="60000"/>
                  </a:schemeClr>
                </a:solidFill>
                <a:latin typeface="+mn-lt"/>
              </a:rPr>
              <a:t>Going to college] was very difficult and scary: I had abandoned school and was thrown into terror every time I considered going </a:t>
            </a:r>
            <a:r>
              <a:rPr lang="en-US" b="1" dirty="0" smtClean="0">
                <a:solidFill>
                  <a:schemeClr val="accent6">
                    <a:lumMod val="40000"/>
                    <a:lumOff val="60000"/>
                  </a:schemeClr>
                </a:solidFill>
                <a:latin typeface="+mn-lt"/>
              </a:rPr>
              <a:t>back… [but college] people, to my amazement… would help me.  I still </a:t>
            </a:r>
            <a:r>
              <a:rPr lang="en-US" b="1" dirty="0">
                <a:solidFill>
                  <a:schemeClr val="accent6">
                    <a:lumMod val="40000"/>
                    <a:lumOff val="60000"/>
                  </a:schemeClr>
                </a:solidFill>
                <a:latin typeface="+mn-lt"/>
              </a:rPr>
              <a:t>looked away a lot.  I rocked and cleared my throat loudly and compulsively.  I laughed at things that weren’t funny to them, and I interjected thoughts that they didn’t think were relevant. </a:t>
            </a:r>
            <a:r>
              <a:rPr lang="en-US" b="1" dirty="0" smtClean="0">
                <a:solidFill>
                  <a:schemeClr val="accent6">
                    <a:lumMod val="40000"/>
                    <a:lumOff val="60000"/>
                  </a:schemeClr>
                </a:solidFill>
                <a:latin typeface="+mn-lt"/>
              </a:rPr>
              <a:t> </a:t>
            </a:r>
          </a:p>
          <a:p>
            <a:r>
              <a:rPr lang="en-US" b="1" dirty="0">
                <a:solidFill>
                  <a:schemeClr val="accent6">
                    <a:lumMod val="40000"/>
                    <a:lumOff val="60000"/>
                  </a:schemeClr>
                </a:solidFill>
                <a:latin typeface="+mn-lt"/>
              </a:rPr>
              <a:t>	</a:t>
            </a:r>
            <a:r>
              <a:rPr lang="en-US" b="1" dirty="0" smtClean="0">
                <a:solidFill>
                  <a:schemeClr val="accent6">
                    <a:lumMod val="40000"/>
                    <a:lumOff val="60000"/>
                  </a:schemeClr>
                </a:solidFill>
                <a:latin typeface="+mn-lt"/>
              </a:rPr>
              <a:t>In </a:t>
            </a:r>
            <a:r>
              <a:rPr lang="en-US" b="1" dirty="0">
                <a:solidFill>
                  <a:schemeClr val="accent6">
                    <a:lumMod val="40000"/>
                    <a:lumOff val="60000"/>
                  </a:schemeClr>
                </a:solidFill>
                <a:latin typeface="+mn-lt"/>
              </a:rPr>
              <a:t>spite of these things, they understood not only what I was trying to say in real social situations, but what I wanted to do with my life. I learned what was expected of me as a new college student</a:t>
            </a:r>
            <a:r>
              <a:rPr lang="en-US" b="1" dirty="0" smtClean="0">
                <a:solidFill>
                  <a:schemeClr val="accent6">
                    <a:lumMod val="40000"/>
                    <a:lumOff val="60000"/>
                  </a:schemeClr>
                </a:solidFill>
                <a:latin typeface="+mn-lt"/>
              </a:rPr>
              <a:t>… I </a:t>
            </a:r>
            <a:r>
              <a:rPr lang="en-US" b="1" dirty="0">
                <a:solidFill>
                  <a:schemeClr val="accent6">
                    <a:lumMod val="40000"/>
                    <a:lumOff val="60000"/>
                  </a:schemeClr>
                </a:solidFill>
                <a:latin typeface="+mn-lt"/>
              </a:rPr>
              <a:t>was free to come and go as I pleased, and in addition to my formal learning I continued to read all I could</a:t>
            </a:r>
            <a:r>
              <a:rPr lang="en-US" b="1" dirty="0" smtClean="0">
                <a:solidFill>
                  <a:schemeClr val="accent6">
                    <a:lumMod val="40000"/>
                    <a:lumOff val="60000"/>
                  </a:schemeClr>
                </a:solidFill>
                <a:latin typeface="+mn-lt"/>
              </a:rPr>
              <a:t>… </a:t>
            </a:r>
            <a:r>
              <a:rPr lang="en-US" b="1" i="1" dirty="0" smtClean="0">
                <a:latin typeface="+mn-lt"/>
              </a:rPr>
              <a:t>I </a:t>
            </a:r>
            <a:r>
              <a:rPr lang="en-US" b="1" i="1" dirty="0">
                <a:latin typeface="+mn-lt"/>
              </a:rPr>
              <a:t>was never so happy</a:t>
            </a:r>
            <a:r>
              <a:rPr lang="en-US" b="1" dirty="0">
                <a:solidFill>
                  <a:schemeClr val="accent6">
                    <a:lumMod val="40000"/>
                    <a:lumOff val="60000"/>
                  </a:schemeClr>
                </a:solidFill>
                <a:latin typeface="+mn-lt"/>
              </a:rPr>
              <a:t>.  I had to deal with only a few people, usually one on one, and I could spend all my time learning</a:t>
            </a:r>
            <a:r>
              <a:rPr lang="en-US" b="1" dirty="0" smtClean="0">
                <a:solidFill>
                  <a:schemeClr val="accent6">
                    <a:lumMod val="40000"/>
                    <a:lumOff val="60000"/>
                  </a:schemeClr>
                </a:solidFill>
                <a:latin typeface="+mn-lt"/>
              </a:rPr>
              <a:t>.”                                    </a:t>
            </a:r>
            <a:r>
              <a:rPr lang="en-US" sz="1200" b="1" i="1" dirty="0" smtClean="0">
                <a:solidFill>
                  <a:schemeClr val="accent5"/>
                </a:solidFill>
                <a:latin typeface="+mn-lt"/>
              </a:rPr>
              <a:t>Songs of the Gorilla Nation</a:t>
            </a:r>
            <a:endParaRPr lang="en-US" sz="1200" i="1" dirty="0">
              <a:solidFill>
                <a:schemeClr val="accent5"/>
              </a:solidFill>
              <a:latin typeface="+mn-lt"/>
            </a:endParaRPr>
          </a:p>
        </p:txBody>
      </p:sp>
    </p:spTree>
    <p:extLst>
      <p:ext uri="{BB962C8B-B14F-4D97-AF65-F5344CB8AC3E}">
        <p14:creationId xmlns:p14="http://schemas.microsoft.com/office/powerpoint/2010/main" val="143855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76200" y="274638"/>
            <a:ext cx="8915400" cy="1143000"/>
          </a:xfrm>
        </p:spPr>
        <p:txBody>
          <a:bodyPr>
            <a:noAutofit/>
          </a:bodyPr>
          <a:lstStyle/>
          <a:p>
            <a:pPr fontAlgn="auto">
              <a:spcAft>
                <a:spcPts val="0"/>
              </a:spcAft>
              <a:defRPr/>
            </a:pPr>
            <a:r>
              <a:rPr lang="en-US" sz="3600" i="1" dirty="0">
                <a:solidFill>
                  <a:srgbClr val="00FFFF"/>
                </a:solidFill>
              </a:rPr>
              <a:t>Adults</a:t>
            </a:r>
            <a:r>
              <a:rPr lang="en-US" sz="3600" dirty="0">
                <a:solidFill>
                  <a:schemeClr val="accent1"/>
                </a:solidFill>
              </a:rPr>
              <a:t> with </a:t>
            </a:r>
            <a:r>
              <a:rPr lang="en-US" sz="3600" dirty="0" smtClean="0">
                <a:solidFill>
                  <a:schemeClr val="accent1"/>
                </a:solidFill>
              </a:rPr>
              <a:t>ASD </a:t>
            </a:r>
            <a:r>
              <a:rPr lang="en-US" sz="3600" dirty="0" err="1" smtClean="0">
                <a:solidFill>
                  <a:schemeClr val="accent1"/>
                </a:solidFill>
              </a:rPr>
              <a:t>vs</a:t>
            </a:r>
            <a:r>
              <a:rPr lang="en-US" sz="3600" dirty="0" smtClean="0">
                <a:solidFill>
                  <a:schemeClr val="accent1"/>
                </a:solidFill>
              </a:rPr>
              <a:t> </a:t>
            </a:r>
            <a:r>
              <a:rPr lang="en-US" sz="3600" i="1" dirty="0">
                <a:solidFill>
                  <a:srgbClr val="00FFFF"/>
                </a:solidFill>
              </a:rPr>
              <a:t>Kids</a:t>
            </a:r>
            <a:r>
              <a:rPr lang="en-US" sz="3600" dirty="0">
                <a:solidFill>
                  <a:schemeClr val="accent1"/>
                </a:solidFill>
              </a:rPr>
              <a:t> with </a:t>
            </a:r>
            <a:r>
              <a:rPr lang="en-US" sz="3600" dirty="0" smtClean="0">
                <a:solidFill>
                  <a:schemeClr val="accent1"/>
                </a:solidFill>
              </a:rPr>
              <a:t>ASD: </a:t>
            </a:r>
            <a:r>
              <a:rPr lang="en-US" sz="3600" dirty="0">
                <a:solidFill>
                  <a:schemeClr val="accent1"/>
                </a:solidFill>
              </a:rPr>
              <a:t/>
            </a:r>
            <a:br>
              <a:rPr lang="en-US" sz="3600" dirty="0">
                <a:solidFill>
                  <a:schemeClr val="accent1"/>
                </a:solidFill>
              </a:rPr>
            </a:br>
            <a:r>
              <a:rPr lang="en-US" sz="3600" dirty="0" smtClean="0">
                <a:solidFill>
                  <a:schemeClr val="tx1"/>
                </a:solidFill>
              </a:rPr>
              <a:t>So What Can Be Said?</a:t>
            </a:r>
          </a:p>
        </p:txBody>
      </p:sp>
      <p:sp>
        <p:nvSpPr>
          <p:cNvPr id="254980" name="Text Box 4"/>
          <p:cNvSpPr txBox="1">
            <a:spLocks noChangeArrowheads="1"/>
          </p:cNvSpPr>
          <p:nvPr/>
        </p:nvSpPr>
        <p:spPr bwMode="auto">
          <a:xfrm>
            <a:off x="228600" y="1447800"/>
            <a:ext cx="8610600" cy="4770537"/>
          </a:xfrm>
          <a:prstGeom prst="rect">
            <a:avLst/>
          </a:prstGeom>
          <a:noFill/>
          <a:ln>
            <a:noFill/>
          </a:ln>
          <a:effectLst/>
          <a:extLst/>
        </p:spPr>
        <p:txBody>
          <a:bodyPr>
            <a:spAutoFit/>
          </a:bodyPr>
          <a:lstStyle/>
          <a:p>
            <a:pPr algn="ctr" eaLnBrk="0" hangingPunct="0">
              <a:spcBef>
                <a:spcPct val="50000"/>
              </a:spcBef>
              <a:defRPr/>
            </a:pPr>
            <a:endParaRPr lang="en-US" sz="2400" dirty="0">
              <a:effectLst>
                <a:outerShdw blurRad="38100" dist="38100" dir="2700000" algn="tl">
                  <a:srgbClr val="010199"/>
                </a:outerShdw>
              </a:effectLst>
            </a:endParaRPr>
          </a:p>
          <a:p>
            <a:pPr marL="514350" indent="-514350" eaLnBrk="0" hangingPunct="0">
              <a:buFont typeface="+mj-lt"/>
              <a:buAutoNum type="arabicPeriod" startAt="3"/>
              <a:defRPr/>
            </a:pPr>
            <a:r>
              <a:rPr lang="en-US" sz="2800" b="1" dirty="0" smtClean="0">
                <a:solidFill>
                  <a:schemeClr val="accent5"/>
                </a:solidFill>
                <a:effectLst>
                  <a:outerShdw blurRad="38100" dist="38100" dir="2700000" algn="tl">
                    <a:srgbClr val="010199"/>
                  </a:outerShdw>
                </a:effectLst>
              </a:rPr>
              <a:t>Improved Social Potentials</a:t>
            </a:r>
          </a:p>
          <a:p>
            <a:pPr eaLnBrk="0" hangingPunct="0">
              <a:buFont typeface="Wingdings" pitchFamily="2" charset="2"/>
              <a:buChar char="v"/>
              <a:defRPr/>
            </a:pPr>
            <a:r>
              <a:rPr lang="en-US" sz="2800" dirty="0" smtClean="0">
                <a:effectLst>
                  <a:outerShdw blurRad="38100" dist="38100" dir="2700000" algn="tl">
                    <a:srgbClr val="010199"/>
                  </a:outerShdw>
                </a:effectLst>
              </a:rPr>
              <a:t>Better </a:t>
            </a:r>
            <a:r>
              <a:rPr lang="en-US" sz="2800" dirty="0">
                <a:effectLst>
                  <a:outerShdw blurRad="38100" dist="38100" dir="2700000" algn="tl">
                    <a:srgbClr val="010199"/>
                  </a:outerShdw>
                </a:effectLst>
              </a:rPr>
              <a:t>“Masks” and better at controlling focus</a:t>
            </a:r>
          </a:p>
          <a:p>
            <a:pPr eaLnBrk="0" hangingPunct="0">
              <a:buFont typeface="Wingdings" pitchFamily="2" charset="2"/>
              <a:buChar char="v"/>
              <a:defRPr/>
            </a:pPr>
            <a:r>
              <a:rPr lang="en-US" sz="2800" dirty="0">
                <a:effectLst>
                  <a:outerShdw blurRad="38100" dist="38100" dir="2700000" algn="tl">
                    <a:srgbClr val="010199"/>
                  </a:outerShdw>
                </a:effectLst>
              </a:rPr>
              <a:t>Fixations/Focus Areas/“Special Interests” </a:t>
            </a:r>
            <a:r>
              <a:rPr lang="en-US" sz="2800" dirty="0" smtClean="0">
                <a:effectLst>
                  <a:outerShdw blurRad="38100" dist="38100" dir="2700000" algn="tl">
                    <a:srgbClr val="010199"/>
                  </a:outerShdw>
                </a:effectLst>
              </a:rPr>
              <a:t>broader</a:t>
            </a:r>
          </a:p>
          <a:p>
            <a:pPr eaLnBrk="0" hangingPunct="0">
              <a:buFont typeface="Wingdings" pitchFamily="2" charset="2"/>
              <a:buChar char="v"/>
              <a:defRPr/>
            </a:pPr>
            <a:r>
              <a:rPr lang="en-US" sz="2800" dirty="0" smtClean="0">
                <a:effectLst>
                  <a:outerShdw blurRad="38100" dist="38100" dir="2700000" algn="tl">
                    <a:srgbClr val="010199"/>
                  </a:outerShdw>
                </a:effectLst>
              </a:rPr>
              <a:t>Have some social circle (often online…)</a:t>
            </a:r>
          </a:p>
          <a:p>
            <a:pPr eaLnBrk="0" hangingPunct="0">
              <a:buFont typeface="Wingdings" pitchFamily="2" charset="2"/>
              <a:buChar char="v"/>
              <a:defRPr/>
            </a:pPr>
            <a:endParaRPr lang="en-US" sz="2800" dirty="0">
              <a:effectLst>
                <a:outerShdw blurRad="38100" dist="38100" dir="2700000" algn="tl">
                  <a:srgbClr val="010199"/>
                </a:outerShdw>
              </a:effectLst>
            </a:endParaRPr>
          </a:p>
          <a:p>
            <a:pPr eaLnBrk="0" hangingPunct="0">
              <a:defRPr/>
            </a:pPr>
            <a:r>
              <a:rPr lang="en-US" sz="2800" b="1" i="1" dirty="0" smtClean="0">
                <a:solidFill>
                  <a:schemeClr val="accent6"/>
                </a:solidFill>
                <a:effectLst>
                  <a:outerShdw blurRad="38100" dist="38100" dir="2700000" algn="tl">
                    <a:srgbClr val="010199"/>
                  </a:outerShdw>
                </a:effectLst>
              </a:rPr>
              <a:t>“Sometimes parents and professionals worry too much about the social life of an adult with autism.  I make social contacts via my work.  If a person develops her talents, she will have contacts with people who share her interests.” </a:t>
            </a:r>
            <a:r>
              <a:rPr lang="en-US" sz="2800" dirty="0" smtClean="0">
                <a:effectLst>
                  <a:outerShdw blurRad="38100" dist="38100" dir="2700000" algn="tl">
                    <a:srgbClr val="010199"/>
                  </a:outerShdw>
                </a:effectLst>
              </a:rPr>
              <a:t>~Temple </a:t>
            </a:r>
            <a:r>
              <a:rPr lang="en-US" sz="2800" dirty="0" err="1" smtClean="0">
                <a:effectLst>
                  <a:outerShdw blurRad="38100" dist="38100" dir="2700000" algn="tl">
                    <a:srgbClr val="010199"/>
                  </a:outerShdw>
                </a:effectLst>
              </a:rPr>
              <a:t>Grandin</a:t>
            </a:r>
            <a:r>
              <a:rPr lang="en-US" sz="2800" dirty="0" smtClean="0">
                <a:effectLst>
                  <a:outerShdw blurRad="38100" dist="38100" dir="2700000" algn="tl">
                    <a:srgbClr val="010199"/>
                  </a:outerShdw>
                </a:effectLst>
              </a:rPr>
              <a:t>  </a:t>
            </a:r>
          </a:p>
        </p:txBody>
      </p:sp>
    </p:spTree>
    <p:extLst>
      <p:ext uri="{BB962C8B-B14F-4D97-AF65-F5344CB8AC3E}">
        <p14:creationId xmlns:p14="http://schemas.microsoft.com/office/powerpoint/2010/main" val="93102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498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498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498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498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76200" y="274638"/>
            <a:ext cx="8915400" cy="1143000"/>
          </a:xfrm>
        </p:spPr>
        <p:txBody>
          <a:bodyPr>
            <a:noAutofit/>
          </a:bodyPr>
          <a:lstStyle/>
          <a:p>
            <a:pPr fontAlgn="auto">
              <a:spcAft>
                <a:spcPts val="0"/>
              </a:spcAft>
              <a:defRPr/>
            </a:pPr>
            <a:r>
              <a:rPr lang="en-US" sz="3600" i="1" dirty="0">
                <a:solidFill>
                  <a:srgbClr val="00FFFF"/>
                </a:solidFill>
              </a:rPr>
              <a:t>Adults</a:t>
            </a:r>
            <a:r>
              <a:rPr lang="en-US" sz="3600" dirty="0">
                <a:solidFill>
                  <a:schemeClr val="accent1"/>
                </a:solidFill>
              </a:rPr>
              <a:t> with </a:t>
            </a:r>
            <a:r>
              <a:rPr lang="en-US" sz="3600" dirty="0" smtClean="0">
                <a:solidFill>
                  <a:schemeClr val="accent1"/>
                </a:solidFill>
              </a:rPr>
              <a:t>ASD </a:t>
            </a:r>
            <a:r>
              <a:rPr lang="en-US" sz="3600" dirty="0" err="1" smtClean="0">
                <a:solidFill>
                  <a:schemeClr val="accent1"/>
                </a:solidFill>
              </a:rPr>
              <a:t>vs</a:t>
            </a:r>
            <a:r>
              <a:rPr lang="en-US" sz="3600" dirty="0" smtClean="0">
                <a:solidFill>
                  <a:schemeClr val="accent1"/>
                </a:solidFill>
              </a:rPr>
              <a:t> </a:t>
            </a:r>
            <a:r>
              <a:rPr lang="en-US" sz="3600" i="1" dirty="0">
                <a:solidFill>
                  <a:srgbClr val="00FFFF"/>
                </a:solidFill>
              </a:rPr>
              <a:t>Kids</a:t>
            </a:r>
            <a:r>
              <a:rPr lang="en-US" sz="3600" dirty="0">
                <a:solidFill>
                  <a:schemeClr val="accent1"/>
                </a:solidFill>
              </a:rPr>
              <a:t> with </a:t>
            </a:r>
            <a:r>
              <a:rPr lang="en-US" sz="3600" dirty="0" smtClean="0">
                <a:solidFill>
                  <a:schemeClr val="accent1"/>
                </a:solidFill>
              </a:rPr>
              <a:t>ASD: </a:t>
            </a:r>
            <a:r>
              <a:rPr lang="en-US" sz="3600" dirty="0">
                <a:solidFill>
                  <a:schemeClr val="accent1"/>
                </a:solidFill>
              </a:rPr>
              <a:t/>
            </a:r>
            <a:br>
              <a:rPr lang="en-US" sz="3600" dirty="0">
                <a:solidFill>
                  <a:schemeClr val="accent1"/>
                </a:solidFill>
              </a:rPr>
            </a:br>
            <a:r>
              <a:rPr lang="en-US" sz="3600" dirty="0" smtClean="0">
                <a:solidFill>
                  <a:schemeClr val="tx1"/>
                </a:solidFill>
              </a:rPr>
              <a:t>So What Can Be Said?</a:t>
            </a:r>
          </a:p>
        </p:txBody>
      </p:sp>
      <p:sp>
        <p:nvSpPr>
          <p:cNvPr id="254980" name="Text Box 4"/>
          <p:cNvSpPr txBox="1">
            <a:spLocks noChangeArrowheads="1"/>
          </p:cNvSpPr>
          <p:nvPr/>
        </p:nvSpPr>
        <p:spPr bwMode="auto">
          <a:xfrm>
            <a:off x="228600" y="1447800"/>
            <a:ext cx="8610600" cy="5509200"/>
          </a:xfrm>
          <a:prstGeom prst="rect">
            <a:avLst/>
          </a:prstGeom>
          <a:noFill/>
          <a:ln>
            <a:noFill/>
          </a:ln>
          <a:effectLst/>
          <a:extLst/>
        </p:spPr>
        <p:txBody>
          <a:bodyPr>
            <a:spAutoFit/>
          </a:bodyPr>
          <a:lstStyle/>
          <a:p>
            <a:pPr marL="457200" indent="-457200" eaLnBrk="0" hangingPunct="0">
              <a:spcBef>
                <a:spcPct val="50000"/>
              </a:spcBef>
              <a:buFont typeface="+mj-lt"/>
              <a:buAutoNum type="arabicPeriod" startAt="4"/>
              <a:defRPr/>
            </a:pPr>
            <a:r>
              <a:rPr lang="en-US" sz="2800" b="1" dirty="0" smtClean="0">
                <a:solidFill>
                  <a:schemeClr val="accent5"/>
                </a:solidFill>
                <a:effectLst>
                  <a:outerShdw blurRad="38100" dist="38100" dir="2700000" algn="tl">
                    <a:srgbClr val="010199"/>
                  </a:outerShdw>
                </a:effectLst>
              </a:rPr>
              <a:t>Reap what has been Sown</a:t>
            </a:r>
            <a:endParaRPr lang="en-US" sz="2800" b="1" dirty="0">
              <a:solidFill>
                <a:schemeClr val="accent5"/>
              </a:solidFill>
              <a:effectLst>
                <a:outerShdw blurRad="38100" dist="38100" dir="2700000" algn="tl">
                  <a:srgbClr val="010199"/>
                </a:outerShdw>
              </a:effectLst>
            </a:endParaRPr>
          </a:p>
          <a:p>
            <a:pPr eaLnBrk="0" hangingPunct="0">
              <a:buFont typeface="Wingdings" pitchFamily="2" charset="2"/>
              <a:buChar char="v"/>
              <a:defRPr/>
            </a:pPr>
            <a:r>
              <a:rPr lang="en-US" sz="2800" dirty="0" smtClean="0">
                <a:effectLst>
                  <a:outerShdw blurRad="38100" dist="38100" dir="2700000" algn="tl">
                    <a:srgbClr val="010199"/>
                  </a:outerShdw>
                </a:effectLst>
              </a:rPr>
              <a:t>Emotional </a:t>
            </a:r>
            <a:r>
              <a:rPr lang="en-US" sz="2800" dirty="0">
                <a:effectLst>
                  <a:outerShdw blurRad="38100" dist="38100" dir="2700000" algn="tl">
                    <a:srgbClr val="010199"/>
                  </a:outerShdw>
                </a:effectLst>
              </a:rPr>
              <a:t>scarring has left its mark</a:t>
            </a:r>
          </a:p>
          <a:p>
            <a:pPr eaLnBrk="0" hangingPunct="0">
              <a:buFont typeface="Wingdings" pitchFamily="2" charset="2"/>
              <a:buChar char="v"/>
              <a:defRPr/>
            </a:pPr>
            <a:r>
              <a:rPr lang="en-US" sz="2800" dirty="0">
                <a:effectLst>
                  <a:outerShdw blurRad="38100" dist="38100" dir="2700000" algn="tl">
                    <a:srgbClr val="010199"/>
                  </a:outerShdw>
                </a:effectLst>
              </a:rPr>
              <a:t>Support withdrawn (dis-abled vs. empowered)</a:t>
            </a:r>
          </a:p>
          <a:p>
            <a:pPr eaLnBrk="0" hangingPunct="0">
              <a:buFont typeface="Wingdings" pitchFamily="2" charset="2"/>
              <a:buChar char="v"/>
              <a:defRPr/>
            </a:pPr>
            <a:r>
              <a:rPr lang="en-US" sz="2800" dirty="0">
                <a:effectLst>
                  <a:outerShdw blurRad="38100" dist="38100" dir="2700000" algn="tl">
                    <a:srgbClr val="010199"/>
                  </a:outerShdw>
                </a:effectLst>
              </a:rPr>
              <a:t>Childhood trajectory now begins to come to </a:t>
            </a:r>
            <a:r>
              <a:rPr lang="en-US" sz="2800" dirty="0" smtClean="0">
                <a:effectLst>
                  <a:outerShdw blurRad="38100" dist="38100" dir="2700000" algn="tl">
                    <a:srgbClr val="010199"/>
                  </a:outerShdw>
                </a:effectLst>
              </a:rPr>
              <a:t>fruition</a:t>
            </a:r>
          </a:p>
          <a:p>
            <a:pPr eaLnBrk="0" hangingPunct="0">
              <a:buFont typeface="Wingdings" pitchFamily="2" charset="2"/>
              <a:buChar char="v"/>
              <a:defRPr/>
            </a:pPr>
            <a:endParaRPr lang="en-US" sz="2800" dirty="0">
              <a:effectLst>
                <a:outerShdw blurRad="38100" dist="38100" dir="2700000" algn="tl">
                  <a:srgbClr val="010199"/>
                </a:outerShdw>
              </a:effectLst>
            </a:endParaRPr>
          </a:p>
          <a:p>
            <a:pPr marL="342900" indent="-342900" eaLnBrk="0" hangingPunct="0">
              <a:buFont typeface="Wingdings" pitchFamily="2" charset="2"/>
              <a:buChar char="§"/>
              <a:defRPr/>
            </a:pPr>
            <a:r>
              <a:rPr lang="en-US" sz="2400" dirty="0">
                <a:solidFill>
                  <a:schemeClr val="accent5">
                    <a:lumMod val="60000"/>
                    <a:lumOff val="40000"/>
                  </a:schemeClr>
                </a:solidFill>
              </a:rPr>
              <a:t>Overall 33% have depression, 25% have anxiety </a:t>
            </a:r>
            <a:r>
              <a:rPr lang="en-US" sz="2400" dirty="0" smtClean="0">
                <a:solidFill>
                  <a:schemeClr val="accent5">
                    <a:lumMod val="60000"/>
                    <a:lumOff val="40000"/>
                  </a:schemeClr>
                </a:solidFill>
              </a:rPr>
              <a:t>disorders</a:t>
            </a:r>
          </a:p>
          <a:p>
            <a:pPr marL="342900" indent="-342900" eaLnBrk="0" hangingPunct="0">
              <a:buFont typeface="Wingdings" pitchFamily="2" charset="2"/>
              <a:buChar char="§"/>
              <a:defRPr/>
            </a:pPr>
            <a:r>
              <a:rPr lang="en-US" sz="2400" dirty="0" smtClean="0">
                <a:solidFill>
                  <a:schemeClr val="accent5">
                    <a:lumMod val="60000"/>
                    <a:lumOff val="40000"/>
                  </a:schemeClr>
                </a:solidFill>
              </a:rPr>
              <a:t>Among those with AS/HFA  </a:t>
            </a:r>
            <a:r>
              <a:rPr lang="en-US" sz="2400" dirty="0">
                <a:solidFill>
                  <a:schemeClr val="accent5">
                    <a:lumMod val="60000"/>
                    <a:lumOff val="40000"/>
                  </a:schemeClr>
                </a:solidFill>
              </a:rPr>
              <a:t>44% have depression </a:t>
            </a:r>
            <a:r>
              <a:rPr lang="en-US" sz="2400" dirty="0" smtClean="0">
                <a:solidFill>
                  <a:schemeClr val="accent5">
                    <a:lumMod val="60000"/>
                    <a:lumOff val="40000"/>
                  </a:schemeClr>
                </a:solidFill>
              </a:rPr>
              <a:t>and up to </a:t>
            </a:r>
            <a:r>
              <a:rPr lang="en-US" sz="2400" dirty="0">
                <a:solidFill>
                  <a:schemeClr val="accent5">
                    <a:lumMod val="60000"/>
                    <a:lumOff val="40000"/>
                  </a:schemeClr>
                </a:solidFill>
              </a:rPr>
              <a:t>84.1</a:t>
            </a:r>
            <a:r>
              <a:rPr lang="en-US" sz="2400" dirty="0" smtClean="0">
                <a:solidFill>
                  <a:schemeClr val="accent5">
                    <a:lumMod val="60000"/>
                    <a:lumOff val="40000"/>
                  </a:schemeClr>
                </a:solidFill>
              </a:rPr>
              <a:t>% </a:t>
            </a:r>
            <a:r>
              <a:rPr lang="en-US" sz="2400" dirty="0">
                <a:solidFill>
                  <a:schemeClr val="accent5">
                    <a:lumMod val="60000"/>
                    <a:lumOff val="40000"/>
                  </a:schemeClr>
                </a:solidFill>
              </a:rPr>
              <a:t>have anxiety </a:t>
            </a:r>
            <a:r>
              <a:rPr lang="en-US" sz="2400" dirty="0" smtClean="0">
                <a:solidFill>
                  <a:schemeClr val="accent5">
                    <a:lumMod val="60000"/>
                    <a:lumOff val="40000"/>
                  </a:schemeClr>
                </a:solidFill>
              </a:rPr>
              <a:t>disorders </a:t>
            </a:r>
            <a:r>
              <a:rPr lang="en-US" sz="1600" dirty="0" smtClean="0"/>
              <a:t>(Marriage </a:t>
            </a:r>
            <a:r>
              <a:rPr lang="en-US" sz="1600" dirty="0"/>
              <a:t>et al, 2009; </a:t>
            </a:r>
            <a:r>
              <a:rPr lang="en-US" sz="1600" dirty="0" err="1"/>
              <a:t>Muris</a:t>
            </a:r>
            <a:r>
              <a:rPr lang="en-US" sz="1600" dirty="0"/>
              <a:t> et al, 1998)</a:t>
            </a:r>
            <a:endParaRPr lang="en-US" sz="2400" dirty="0"/>
          </a:p>
          <a:p>
            <a:pPr eaLnBrk="0" hangingPunct="0">
              <a:defRPr/>
            </a:pPr>
            <a:endParaRPr lang="en-US" sz="2800" dirty="0">
              <a:effectLst>
                <a:outerShdw blurRad="38100" dist="38100" dir="2700000" algn="tl">
                  <a:srgbClr val="010199"/>
                </a:outerShdw>
              </a:effectLst>
            </a:endParaRPr>
          </a:p>
          <a:p>
            <a:pPr eaLnBrk="0" hangingPunct="0">
              <a:defRPr/>
            </a:pPr>
            <a:r>
              <a:rPr lang="en-US" sz="2800" b="1" i="1" dirty="0">
                <a:solidFill>
                  <a:schemeClr val="accent6"/>
                </a:solidFill>
                <a:effectLst>
                  <a:outerShdw blurRad="38100" dist="38100" dir="2700000" algn="tl">
                    <a:srgbClr val="000000">
                      <a:alpha val="43137"/>
                    </a:srgbClr>
                  </a:outerShdw>
                </a:effectLst>
              </a:rPr>
              <a:t>“It’s like giving someone a wheelchair on a one-month rental, and at the end of the month, they have to give it </a:t>
            </a:r>
            <a:r>
              <a:rPr lang="en-US" sz="2800" b="1" i="1" dirty="0" smtClean="0">
                <a:solidFill>
                  <a:schemeClr val="accent6"/>
                </a:solidFill>
                <a:effectLst>
                  <a:outerShdw blurRad="38100" dist="38100" dir="2700000" algn="tl">
                    <a:srgbClr val="000000">
                      <a:alpha val="43137"/>
                    </a:srgbClr>
                  </a:outerShdw>
                </a:effectLst>
              </a:rPr>
              <a:t>back—and </a:t>
            </a:r>
            <a:r>
              <a:rPr lang="en-US" sz="2800" b="1" i="1" dirty="0">
                <a:solidFill>
                  <a:schemeClr val="accent6"/>
                </a:solidFill>
                <a:effectLst>
                  <a:outerShdw blurRad="38100" dist="38100" dir="2700000" algn="tl">
                    <a:srgbClr val="000000">
                      <a:alpha val="43137"/>
                    </a:srgbClr>
                  </a:outerShdw>
                </a:effectLst>
              </a:rPr>
              <a:t>walk.” </a:t>
            </a:r>
            <a:r>
              <a:rPr lang="en-US" sz="2000" i="1" dirty="0" smtClean="0">
                <a:effectLst>
                  <a:outerShdw blurRad="38100" dist="38100" dir="2700000" algn="tl">
                    <a:srgbClr val="000000">
                      <a:alpha val="43137"/>
                    </a:srgbClr>
                  </a:outerShdw>
                </a:effectLst>
              </a:rPr>
              <a:t>~</a:t>
            </a:r>
            <a:r>
              <a:rPr lang="en-US" sz="2000" dirty="0" smtClean="0"/>
              <a:t>Dr. Peter Gerhardt</a:t>
            </a:r>
            <a:endParaRPr lang="en-US" sz="2800" dirty="0"/>
          </a:p>
          <a:p>
            <a:pPr eaLnBrk="0" hangingPunct="0">
              <a:defRPr/>
            </a:pPr>
            <a:endParaRPr lang="en-US" sz="2800" dirty="0">
              <a:effectLst>
                <a:outerShdw blurRad="38100" dist="38100" dir="2700000" algn="tl">
                  <a:srgbClr val="010199"/>
                </a:outerShdw>
              </a:effectLst>
            </a:endParaRPr>
          </a:p>
        </p:txBody>
      </p:sp>
    </p:spTree>
    <p:extLst>
      <p:ext uri="{BB962C8B-B14F-4D97-AF65-F5344CB8AC3E}">
        <p14:creationId xmlns:p14="http://schemas.microsoft.com/office/powerpoint/2010/main" val="155514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49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498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498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498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4980">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49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seat42f.com/images/stories/99619_d0145b_2.jpg"/>
          <p:cNvPicPr>
            <a:picLocks noChangeAspect="1" noChangeArrowheads="1"/>
          </p:cNvPicPr>
          <p:nvPr/>
        </p:nvPicPr>
        <p:blipFill>
          <a:blip r:embed="rId3"/>
          <a:srcRect/>
          <a:stretch>
            <a:fillRect/>
          </a:stretch>
        </p:blipFill>
        <p:spPr bwMode="auto">
          <a:xfrm>
            <a:off x="4343400" y="3886200"/>
            <a:ext cx="4762500" cy="2924175"/>
          </a:xfrm>
          <a:prstGeom prst="rect">
            <a:avLst/>
          </a:prstGeom>
          <a:noFill/>
          <a:ln w="9525">
            <a:noFill/>
            <a:miter lim="800000"/>
            <a:headEnd/>
            <a:tailEnd/>
          </a:ln>
        </p:spPr>
      </p:pic>
      <p:sp>
        <p:nvSpPr>
          <p:cNvPr id="159746" name="Rectangle 2"/>
          <p:cNvSpPr>
            <a:spLocks noGrp="1" noChangeArrowheads="1"/>
          </p:cNvSpPr>
          <p:nvPr>
            <p:ph type="title"/>
          </p:nvPr>
        </p:nvSpPr>
        <p:spPr>
          <a:xfrm>
            <a:off x="457200" y="0"/>
            <a:ext cx="8229600" cy="1417638"/>
          </a:xfrm>
        </p:spPr>
        <p:txBody>
          <a:bodyPr/>
          <a:lstStyle/>
          <a:p>
            <a:pPr fontAlgn="auto">
              <a:spcAft>
                <a:spcPts val="0"/>
              </a:spcAft>
              <a:defRPr/>
            </a:pPr>
            <a:r>
              <a:rPr lang="en-US" sz="4000" dirty="0" smtClean="0">
                <a:solidFill>
                  <a:schemeClr val="accent1"/>
                </a:solidFill>
              </a:rPr>
              <a:t>Adult ASD:</a:t>
            </a:r>
            <a:br>
              <a:rPr lang="en-US" sz="4000" dirty="0" smtClean="0">
                <a:solidFill>
                  <a:schemeClr val="accent1"/>
                </a:solidFill>
              </a:rPr>
            </a:br>
            <a:r>
              <a:rPr lang="en-US" sz="4000" dirty="0" smtClean="0">
                <a:solidFill>
                  <a:schemeClr val="accent1"/>
                </a:solidFill>
              </a:rPr>
              <a:t>What does it look like?</a:t>
            </a:r>
          </a:p>
        </p:txBody>
      </p:sp>
      <p:sp>
        <p:nvSpPr>
          <p:cNvPr id="159747" name="Rectangle 3"/>
          <p:cNvSpPr>
            <a:spLocks noGrp="1" noChangeArrowheads="1"/>
          </p:cNvSpPr>
          <p:nvPr>
            <p:ph idx="1"/>
          </p:nvPr>
        </p:nvSpPr>
        <p:spPr>
          <a:xfrm>
            <a:off x="0" y="1676400"/>
            <a:ext cx="8991600" cy="1371600"/>
          </a:xfrm>
        </p:spPr>
        <p:txBody>
          <a:bodyPr>
            <a:normAutofit/>
          </a:bodyPr>
          <a:lstStyle/>
          <a:p>
            <a:pPr marL="548640" indent="-411480" fontAlgn="auto">
              <a:spcAft>
                <a:spcPts val="0"/>
              </a:spcAft>
              <a:buClr>
                <a:schemeClr val="tx1">
                  <a:shade val="95000"/>
                </a:schemeClr>
              </a:buClr>
              <a:buFont typeface="Wingdings 2"/>
              <a:buChar char=""/>
              <a:defRPr/>
            </a:pPr>
            <a:r>
              <a:rPr lang="en-US" b="1" dirty="0" smtClean="0"/>
              <a:t>Maybe </a:t>
            </a:r>
            <a:r>
              <a:rPr lang="en-US" b="1" dirty="0" smtClean="0">
                <a:solidFill>
                  <a:schemeClr val="accent5"/>
                </a:solidFill>
                <a:effectLst>
                  <a:outerShdw blurRad="38100" dist="38100" dir="2700000" algn="tl">
                    <a:srgbClr val="000000">
                      <a:alpha val="43137"/>
                    </a:srgbClr>
                  </a:outerShdw>
                </a:effectLst>
              </a:rPr>
              <a:t>“</a:t>
            </a:r>
            <a:r>
              <a:rPr lang="en-US" b="1" i="1" dirty="0" smtClean="0">
                <a:solidFill>
                  <a:schemeClr val="accent5"/>
                </a:solidFill>
                <a:effectLst>
                  <a:outerShdw blurRad="38100" dist="38100" dir="2700000" algn="tl">
                    <a:srgbClr val="000000">
                      <a:alpha val="43137"/>
                    </a:srgbClr>
                  </a:outerShdw>
                </a:effectLst>
              </a:rPr>
              <a:t>Who</a:t>
            </a:r>
            <a:r>
              <a:rPr lang="en-US" b="1" dirty="0" smtClean="0">
                <a:solidFill>
                  <a:schemeClr val="accent5"/>
                </a:solidFill>
                <a:effectLst>
                  <a:outerShdw blurRad="38100" dist="38100" dir="2700000" algn="tl">
                    <a:srgbClr val="000000">
                      <a:alpha val="43137"/>
                    </a:srgbClr>
                  </a:outerShdw>
                </a:effectLst>
              </a:rPr>
              <a:t> does it look like?” </a:t>
            </a:r>
            <a:r>
              <a:rPr lang="en-US" b="1" dirty="0" smtClean="0"/>
              <a:t>would be               a better question. </a:t>
            </a:r>
          </a:p>
          <a:p>
            <a:pPr marL="137160" indent="0" fontAlgn="auto">
              <a:spcAft>
                <a:spcPts val="0"/>
              </a:spcAft>
              <a:buClr>
                <a:schemeClr val="tx1">
                  <a:shade val="95000"/>
                </a:schemeClr>
              </a:buClr>
              <a:buFont typeface="Wingdings 2"/>
              <a:buNone/>
              <a:defRPr/>
            </a:pPr>
            <a:r>
              <a:rPr lang="en-US" sz="1800" dirty="0" smtClean="0">
                <a:solidFill>
                  <a:schemeClr val="accent6"/>
                </a:solidFill>
              </a:rPr>
              <a:t>                      (Answer: The entire cast of the Big Bang Theory </a:t>
            </a:r>
            <a:r>
              <a:rPr lang="en-US" sz="1800" dirty="0" smtClean="0">
                <a:solidFill>
                  <a:schemeClr val="accent6"/>
                </a:solidFill>
                <a:sym typeface="Wingdings" pitchFamily="2" charset="2"/>
              </a:rPr>
              <a:t></a:t>
            </a:r>
            <a:r>
              <a:rPr lang="en-US" sz="1800" dirty="0" smtClean="0">
                <a:solidFill>
                  <a:schemeClr val="accent6"/>
                </a:solidFill>
              </a:rPr>
              <a:t>)</a:t>
            </a:r>
          </a:p>
        </p:txBody>
      </p:sp>
      <p:sp>
        <p:nvSpPr>
          <p:cNvPr id="2" name="TextBox 1"/>
          <p:cNvSpPr txBox="1"/>
          <p:nvPr/>
        </p:nvSpPr>
        <p:spPr>
          <a:xfrm>
            <a:off x="152400" y="3251056"/>
            <a:ext cx="4191000" cy="2677656"/>
          </a:xfrm>
          <a:prstGeom prst="rect">
            <a:avLst/>
          </a:prstGeom>
          <a:noFill/>
        </p:spPr>
        <p:txBody>
          <a:bodyPr>
            <a:spAutoFit/>
          </a:bodyPr>
          <a:lstStyle/>
          <a:p>
            <a:pPr marL="457200" indent="-457200">
              <a:buFont typeface="Wingdings" pitchFamily="2" charset="2"/>
              <a:buChar char="§"/>
            </a:pPr>
            <a:r>
              <a:rPr lang="en-US" sz="2800" dirty="0">
                <a:latin typeface="Book Antiqua" pitchFamily="18" charset="0"/>
              </a:rPr>
              <a:t>Let’s begin with some famous</a:t>
            </a:r>
            <a:r>
              <a:rPr lang="en-US" sz="2800" dirty="0">
                <a:solidFill>
                  <a:schemeClr val="accent1"/>
                </a:solidFill>
                <a:effectLst>
                  <a:outerShdw blurRad="38100" dist="38100" dir="2700000" algn="tl">
                    <a:srgbClr val="FFFFFF"/>
                  </a:outerShdw>
                </a:effectLst>
                <a:latin typeface="Book Antiqua" pitchFamily="18" charset="0"/>
              </a:rPr>
              <a:t> </a:t>
            </a:r>
            <a:r>
              <a:rPr lang="en-US" sz="2800" b="1" i="1" dirty="0">
                <a:solidFill>
                  <a:srgbClr val="00FFFF"/>
                </a:solidFill>
                <a:latin typeface="Book Antiqua" pitchFamily="18" charset="0"/>
              </a:rPr>
              <a:t>fictional</a:t>
            </a:r>
            <a:r>
              <a:rPr lang="en-US" sz="2800" dirty="0">
                <a:latin typeface="Book Antiqua" pitchFamily="18" charset="0"/>
              </a:rPr>
              <a:t>     depictions of </a:t>
            </a:r>
            <a:r>
              <a:rPr lang="en-US" sz="2800" dirty="0" smtClean="0">
                <a:latin typeface="Book Antiqua" pitchFamily="18" charset="0"/>
              </a:rPr>
              <a:t>ASD</a:t>
            </a:r>
            <a:endParaRPr lang="en-US" sz="2800" dirty="0">
              <a:latin typeface="Book Antiqua" pitchFamily="18" charset="0"/>
            </a:endParaRPr>
          </a:p>
          <a:p>
            <a:pPr marL="457200" indent="-457200"/>
            <a:endParaRPr lang="en-US" sz="2800" dirty="0">
              <a:latin typeface="Book Antiqua" pitchFamily="18" charset="0"/>
            </a:endParaRPr>
          </a:p>
          <a:p>
            <a:pPr marL="457200" indent="-457200">
              <a:buFont typeface="Wingdings" pitchFamily="2" charset="2"/>
              <a:buChar char="§"/>
            </a:pPr>
            <a:r>
              <a:rPr lang="en-US" sz="2800" dirty="0" smtClean="0">
                <a:latin typeface="Book Antiqua" pitchFamily="18" charset="0"/>
              </a:rPr>
              <a:t>See if you can spot the pattern…</a:t>
            </a:r>
            <a:endParaRPr lang="en-US" sz="2800" dirty="0">
              <a:latin typeface="Book Antiqua" pitchFamily="18" charset="0"/>
            </a:endParaRPr>
          </a:p>
        </p:txBody>
      </p:sp>
      <p:pic>
        <p:nvPicPr>
          <p:cNvPr id="17" name="Picture 42" descr="11-sheldon-cooper"/>
          <p:cNvPicPr>
            <a:picLocks noChangeAspect="1" noChangeArrowheads="1"/>
          </p:cNvPicPr>
          <p:nvPr/>
        </p:nvPicPr>
        <p:blipFill>
          <a:blip r:embed="rId4"/>
          <a:srcRect/>
          <a:stretch>
            <a:fillRect/>
          </a:stretch>
        </p:blipFill>
        <p:spPr bwMode="auto">
          <a:xfrm>
            <a:off x="6858000" y="2209800"/>
            <a:ext cx="1420813" cy="2133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9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5974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63550" y="103188"/>
            <a:ext cx="8229600" cy="1417638"/>
          </a:xfrm>
        </p:spPr>
        <p:txBody>
          <a:bodyPr/>
          <a:lstStyle/>
          <a:p>
            <a:pPr fontAlgn="auto">
              <a:spcAft>
                <a:spcPts val="0"/>
              </a:spcAft>
              <a:defRPr/>
            </a:pPr>
            <a:r>
              <a:rPr lang="en-US" sz="4000" dirty="0" smtClean="0">
                <a:solidFill>
                  <a:schemeClr val="accent1"/>
                </a:solidFill>
              </a:rPr>
              <a:t>Adult ASD:</a:t>
            </a:r>
            <a:br>
              <a:rPr lang="en-US" sz="4000" dirty="0" smtClean="0">
                <a:solidFill>
                  <a:schemeClr val="accent1"/>
                </a:solidFill>
              </a:rPr>
            </a:br>
            <a:r>
              <a:rPr lang="en-US" sz="4000" dirty="0" smtClean="0">
                <a:solidFill>
                  <a:schemeClr val="accent1"/>
                </a:solidFill>
              </a:rPr>
              <a:t>Who does it look like?</a:t>
            </a:r>
          </a:p>
        </p:txBody>
      </p:sp>
      <p:pic>
        <p:nvPicPr>
          <p:cNvPr id="44034" name="Picture 6" descr="http://1.bp.blogspot.com/-V0uAuMzckbk/Th9xAMIvhuI/AAAAAAAAAS4/WmvagO6wItY/s1600/gary+bell.jpg"/>
          <p:cNvPicPr>
            <a:picLocks noChangeAspect="1" noChangeArrowheads="1"/>
          </p:cNvPicPr>
          <p:nvPr/>
        </p:nvPicPr>
        <p:blipFill>
          <a:blip r:embed="rId3"/>
          <a:srcRect/>
          <a:stretch>
            <a:fillRect/>
          </a:stretch>
        </p:blipFill>
        <p:spPr bwMode="auto">
          <a:xfrm>
            <a:off x="152400" y="1524000"/>
            <a:ext cx="2971800" cy="2224088"/>
          </a:xfrm>
          <a:prstGeom prst="rect">
            <a:avLst/>
          </a:prstGeom>
          <a:noFill/>
          <a:ln w="9525">
            <a:noFill/>
            <a:miter lim="800000"/>
            <a:headEnd/>
            <a:tailEnd/>
          </a:ln>
        </p:spPr>
      </p:pic>
      <p:pic>
        <p:nvPicPr>
          <p:cNvPr id="44035" name="Picture 4" descr="http://chicagoist.com/attachments/Karl%20Klockars/2010_10_12dannypudipt2.jpg"/>
          <p:cNvPicPr>
            <a:picLocks noChangeAspect="1" noChangeArrowheads="1"/>
          </p:cNvPicPr>
          <p:nvPr/>
        </p:nvPicPr>
        <p:blipFill>
          <a:blip r:embed="rId4"/>
          <a:srcRect/>
          <a:stretch>
            <a:fillRect/>
          </a:stretch>
        </p:blipFill>
        <p:spPr bwMode="auto">
          <a:xfrm>
            <a:off x="3733800" y="4114800"/>
            <a:ext cx="2930525" cy="2371725"/>
          </a:xfrm>
          <a:prstGeom prst="rect">
            <a:avLst/>
          </a:prstGeom>
          <a:noFill/>
          <a:ln w="9525">
            <a:noFill/>
            <a:miter lim="800000"/>
            <a:headEnd/>
            <a:tailEnd/>
          </a:ln>
        </p:spPr>
      </p:pic>
      <p:pic>
        <p:nvPicPr>
          <p:cNvPr id="44036" name="Picture 2" descr="http://cdn.fringebloggers.com/wp-content/uploads/2008/10/bfringepromo8.jpg"/>
          <p:cNvPicPr>
            <a:picLocks noChangeAspect="1" noChangeArrowheads="1"/>
          </p:cNvPicPr>
          <p:nvPr/>
        </p:nvPicPr>
        <p:blipFill>
          <a:blip r:embed="rId5"/>
          <a:srcRect/>
          <a:stretch>
            <a:fillRect/>
          </a:stretch>
        </p:blipFill>
        <p:spPr bwMode="auto">
          <a:xfrm>
            <a:off x="152400" y="3886200"/>
            <a:ext cx="3440113" cy="2584450"/>
          </a:xfrm>
          <a:prstGeom prst="rect">
            <a:avLst/>
          </a:prstGeom>
          <a:noFill/>
          <a:ln w="9525">
            <a:noFill/>
            <a:miter lim="800000"/>
            <a:headEnd/>
            <a:tailEnd/>
          </a:ln>
        </p:spPr>
      </p:pic>
      <p:pic>
        <p:nvPicPr>
          <p:cNvPr id="44037" name="Picture 8" descr="http://images3.wikia.nocookie.net/__cb20100211232339/criminalminds/images/7/74/Spencer_Reid_1.jpg"/>
          <p:cNvPicPr>
            <a:picLocks noChangeAspect="1" noChangeArrowheads="1"/>
          </p:cNvPicPr>
          <p:nvPr/>
        </p:nvPicPr>
        <p:blipFill>
          <a:blip r:embed="rId6"/>
          <a:srcRect/>
          <a:stretch>
            <a:fillRect/>
          </a:stretch>
        </p:blipFill>
        <p:spPr bwMode="auto">
          <a:xfrm>
            <a:off x="6781800" y="3394075"/>
            <a:ext cx="2254250" cy="3381375"/>
          </a:xfrm>
          <a:prstGeom prst="rect">
            <a:avLst/>
          </a:prstGeom>
          <a:noFill/>
          <a:ln w="9525">
            <a:noFill/>
            <a:miter lim="800000"/>
            <a:headEnd/>
            <a:tailEnd/>
          </a:ln>
        </p:spPr>
      </p:pic>
      <p:sp>
        <p:nvSpPr>
          <p:cNvPr id="44038" name="TextBox 16"/>
          <p:cNvSpPr txBox="1">
            <a:spLocks noChangeArrowheads="1"/>
          </p:cNvSpPr>
          <p:nvPr/>
        </p:nvSpPr>
        <p:spPr bwMode="auto">
          <a:xfrm>
            <a:off x="3733800" y="1447800"/>
            <a:ext cx="5181600" cy="1676400"/>
          </a:xfrm>
          <a:prstGeom prst="rect">
            <a:avLst/>
          </a:prstGeom>
          <a:noFill/>
          <a:ln w="9525">
            <a:noFill/>
            <a:miter lim="800000"/>
            <a:headEnd/>
            <a:tailEnd/>
          </a:ln>
        </p:spPr>
        <p:txBody>
          <a:bodyPr>
            <a:spAutoFit/>
          </a:bodyPr>
          <a:lstStyle/>
          <a:p>
            <a:r>
              <a:rPr lang="en-US" sz="2400" b="1">
                <a:solidFill>
                  <a:schemeClr val="tx2"/>
                </a:solidFill>
              </a:rPr>
              <a:t>Counterclockwise:</a:t>
            </a:r>
          </a:p>
          <a:p>
            <a:r>
              <a:rPr lang="en-US" sz="2000"/>
              <a:t>~</a:t>
            </a:r>
            <a:r>
              <a:rPr lang="en-US" sz="2000">
                <a:solidFill>
                  <a:schemeClr val="accent1"/>
                </a:solidFill>
                <a:effectLst>
                  <a:outerShdw blurRad="38100" dist="38100" dir="2700000" algn="tl">
                    <a:srgbClr val="FFFFFF"/>
                  </a:outerShdw>
                </a:effectLst>
              </a:rPr>
              <a:t>Gary Bell</a:t>
            </a:r>
            <a:r>
              <a:rPr lang="en-US" sz="2000"/>
              <a:t> (Alphas superhero)</a:t>
            </a:r>
          </a:p>
          <a:p>
            <a:r>
              <a:rPr lang="en-US" sz="2000"/>
              <a:t>~</a:t>
            </a:r>
            <a:r>
              <a:rPr lang="en-US" sz="2000">
                <a:solidFill>
                  <a:schemeClr val="accent1"/>
                </a:solidFill>
                <a:effectLst>
                  <a:outerShdw blurRad="38100" dist="38100" dir="2700000" algn="tl">
                    <a:srgbClr val="FFFFFF"/>
                  </a:outerShdw>
                </a:effectLst>
              </a:rPr>
              <a:t>Astrid Farnsworth</a:t>
            </a:r>
            <a:r>
              <a:rPr lang="en-US" sz="2000"/>
              <a:t> (Fringe scientist)</a:t>
            </a:r>
          </a:p>
          <a:p>
            <a:r>
              <a:rPr lang="en-US" sz="2000"/>
              <a:t>~</a:t>
            </a:r>
            <a:r>
              <a:rPr lang="en-US" sz="2000">
                <a:solidFill>
                  <a:schemeClr val="accent1"/>
                </a:solidFill>
                <a:effectLst>
                  <a:outerShdw blurRad="38100" dist="38100" dir="2700000" algn="tl">
                    <a:srgbClr val="FFFFFF"/>
                  </a:outerShdw>
                </a:effectLst>
              </a:rPr>
              <a:t>Abed Nadir</a:t>
            </a:r>
            <a:r>
              <a:rPr lang="en-US" sz="2000"/>
              <a:t> (Community nerd)</a:t>
            </a:r>
          </a:p>
          <a:p>
            <a:r>
              <a:rPr lang="en-US" sz="2000"/>
              <a:t>~</a:t>
            </a:r>
            <a:r>
              <a:rPr lang="en-US" sz="2000">
                <a:solidFill>
                  <a:schemeClr val="accent1"/>
                </a:solidFill>
                <a:effectLst>
                  <a:outerShdw blurRad="38100" dist="38100" dir="2700000" algn="tl">
                    <a:srgbClr val="FFFFFF"/>
                  </a:outerShdw>
                </a:effectLst>
              </a:rPr>
              <a:t>Spencer Reid</a:t>
            </a:r>
            <a:r>
              <a:rPr lang="en-US" sz="2000"/>
              <a:t> (Criminal Minds FBI genius)</a:t>
            </a:r>
          </a:p>
        </p:txBody>
      </p:sp>
    </p:spTree>
    <p:extLst>
      <p:ext uri="{BB962C8B-B14F-4D97-AF65-F5344CB8AC3E}">
        <p14:creationId xmlns:p14="http://schemas.microsoft.com/office/powerpoint/2010/main" val="85417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pPr fontAlgn="auto">
              <a:spcAft>
                <a:spcPts val="0"/>
              </a:spcAft>
              <a:defRPr/>
            </a:pPr>
            <a:r>
              <a:rPr lang="en-US" i="1" u="sng" dirty="0" smtClean="0"/>
              <a:t>REAL</a:t>
            </a:r>
            <a:r>
              <a:rPr lang="en-US" dirty="0" smtClean="0"/>
              <a:t> Adults with ASD</a:t>
            </a:r>
            <a:endParaRPr lang="en-US" dirty="0"/>
          </a:p>
        </p:txBody>
      </p:sp>
      <p:sp>
        <p:nvSpPr>
          <p:cNvPr id="3" name="Content Placeholder 2"/>
          <p:cNvSpPr>
            <a:spLocks noGrp="1"/>
          </p:cNvSpPr>
          <p:nvPr>
            <p:ph idx="1"/>
          </p:nvPr>
        </p:nvSpPr>
        <p:spPr>
          <a:xfrm>
            <a:off x="152400" y="1600200"/>
            <a:ext cx="8991600" cy="4708525"/>
          </a:xfrm>
        </p:spPr>
        <p:txBody>
          <a:bodyPr>
            <a:normAutofit/>
          </a:bodyPr>
          <a:lstStyle/>
          <a:p>
            <a:pPr marL="136525" indent="0" algn="ctr">
              <a:buFont typeface="Wingdings 2" pitchFamily="18" charset="2"/>
              <a:buNone/>
            </a:pPr>
            <a:r>
              <a:rPr lang="en-US" sz="4000" b="1" dirty="0" smtClean="0">
                <a:solidFill>
                  <a:srgbClr val="91FDFA"/>
                </a:solidFill>
                <a:effectLst>
                  <a:outerShdw blurRad="38100" dist="38100" dir="2700000" algn="tl">
                    <a:srgbClr val="000000">
                      <a:alpha val="43137"/>
                    </a:srgbClr>
                  </a:outerShdw>
                </a:effectLst>
              </a:rPr>
              <a:t>The </a:t>
            </a:r>
            <a:r>
              <a:rPr lang="en-US" sz="4000" b="1" u="sng" dirty="0" smtClean="0">
                <a:effectLst>
                  <a:outerShdw blurRad="38100" dist="38100" dir="2700000" algn="tl">
                    <a:srgbClr val="000000">
                      <a:alpha val="43137"/>
                    </a:srgbClr>
                  </a:outerShdw>
                </a:effectLst>
                <a:latin typeface="Arial Black" pitchFamily="34" charset="0"/>
              </a:rPr>
              <a:t>W.A.L.M.A.R.T.</a:t>
            </a:r>
            <a:r>
              <a:rPr lang="en-US" sz="4000" b="1" dirty="0" smtClean="0">
                <a:solidFill>
                  <a:srgbClr val="91FDFA"/>
                </a:solidFill>
                <a:effectLst>
                  <a:outerShdw blurRad="38100" dist="38100" dir="2700000" algn="tl">
                    <a:srgbClr val="000000">
                      <a:alpha val="43137"/>
                    </a:srgbClr>
                  </a:outerShdw>
                </a:effectLst>
                <a:latin typeface="Arial Black" pitchFamily="34" charset="0"/>
              </a:rPr>
              <a:t> </a:t>
            </a:r>
            <a:r>
              <a:rPr lang="en-US" sz="4000" b="1" dirty="0" smtClean="0">
                <a:solidFill>
                  <a:srgbClr val="91FDFA"/>
                </a:solidFill>
                <a:effectLst>
                  <a:outerShdw blurRad="38100" dist="38100" dir="2700000" algn="tl">
                    <a:srgbClr val="000000">
                      <a:alpha val="43137"/>
                    </a:srgbClr>
                  </a:outerShdw>
                </a:effectLst>
              </a:rPr>
              <a:t>Cluster:</a:t>
            </a:r>
          </a:p>
          <a:p>
            <a:pPr marL="136525" indent="0"/>
            <a:r>
              <a:rPr lang="en-US" b="1" dirty="0" smtClean="0">
                <a:solidFill>
                  <a:srgbClr val="05E0DB"/>
                </a:solidFill>
                <a:effectLst>
                  <a:outerShdw blurRad="38100" dist="38100" dir="2700000" algn="tl">
                    <a:srgbClr val="000000">
                      <a:alpha val="43137"/>
                    </a:srgbClr>
                  </a:outerShdw>
                </a:effectLst>
              </a:rPr>
              <a:t>W</a:t>
            </a:r>
            <a:r>
              <a:rPr lang="en-US" b="1" dirty="0" smtClean="0">
                <a:solidFill>
                  <a:schemeClr val="accent1"/>
                </a:solidFill>
                <a:effectLst>
                  <a:outerShdw blurRad="38100" dist="38100" dir="2700000" algn="tl">
                    <a:srgbClr val="000000">
                      <a:alpha val="43137"/>
                    </a:srgbClr>
                  </a:outerShdw>
                </a:effectLst>
              </a:rPr>
              <a:t>riters</a:t>
            </a:r>
            <a:r>
              <a:rPr lang="en-US" dirty="0" smtClean="0"/>
              <a:t> </a:t>
            </a:r>
            <a:r>
              <a:rPr lang="en-US" sz="1800" dirty="0" smtClean="0"/>
              <a:t>(Tim Page, </a:t>
            </a:r>
            <a:r>
              <a:rPr lang="en-US" sz="1800" dirty="0" err="1" smtClean="0"/>
              <a:t>Liane</a:t>
            </a:r>
            <a:r>
              <a:rPr lang="en-US" sz="1800" dirty="0" smtClean="0"/>
              <a:t> Holliday Willey, Orson Scott Card, </a:t>
            </a:r>
            <a:r>
              <a:rPr lang="en-US" sz="1800" dirty="0" err="1" smtClean="0"/>
              <a:t>etc</a:t>
            </a:r>
            <a:r>
              <a:rPr lang="en-US" sz="1800" dirty="0" smtClean="0"/>
              <a:t>)</a:t>
            </a:r>
          </a:p>
          <a:p>
            <a:pPr marL="136525" indent="0"/>
            <a:r>
              <a:rPr lang="en-US" b="1" dirty="0" smtClean="0">
                <a:solidFill>
                  <a:srgbClr val="05E0DB"/>
                </a:solidFill>
                <a:effectLst>
                  <a:outerShdw blurRad="38100" dist="38100" dir="2700000" algn="tl">
                    <a:srgbClr val="000000">
                      <a:alpha val="43137"/>
                    </a:srgbClr>
                  </a:outerShdw>
                </a:effectLst>
              </a:rPr>
              <a:t>A</a:t>
            </a:r>
            <a:r>
              <a:rPr lang="en-US" b="1" dirty="0" smtClean="0">
                <a:solidFill>
                  <a:schemeClr val="accent1"/>
                </a:solidFill>
                <a:effectLst>
                  <a:outerShdw blurRad="38100" dist="38100" dir="2700000" algn="tl">
                    <a:srgbClr val="000000">
                      <a:alpha val="43137"/>
                    </a:srgbClr>
                  </a:outerShdw>
                </a:effectLst>
              </a:rPr>
              <a:t>ctors</a:t>
            </a:r>
            <a:r>
              <a:rPr lang="en-US" dirty="0" smtClean="0"/>
              <a:t> </a:t>
            </a:r>
            <a:r>
              <a:rPr lang="en-US" sz="1800" dirty="0" smtClean="0"/>
              <a:t>(Darryl Hannah, Sigourney Weaver, Paddy Constantine, </a:t>
            </a:r>
            <a:r>
              <a:rPr lang="en-US" sz="1800" dirty="0" err="1" smtClean="0"/>
              <a:t>etc</a:t>
            </a:r>
            <a:r>
              <a:rPr lang="en-US" sz="1800" dirty="0" smtClean="0"/>
              <a:t>)</a:t>
            </a:r>
          </a:p>
          <a:p>
            <a:pPr marL="136525" indent="0"/>
            <a:r>
              <a:rPr lang="en-US" b="1" dirty="0" smtClean="0">
                <a:solidFill>
                  <a:srgbClr val="05E0DB"/>
                </a:solidFill>
                <a:effectLst>
                  <a:outerShdw blurRad="38100" dist="38100" dir="2700000" algn="tl">
                    <a:srgbClr val="000000">
                      <a:alpha val="43137"/>
                    </a:srgbClr>
                  </a:outerShdw>
                </a:effectLst>
              </a:rPr>
              <a:t>L</a:t>
            </a:r>
            <a:r>
              <a:rPr lang="en-US" b="1" dirty="0" smtClean="0">
                <a:solidFill>
                  <a:schemeClr val="accent1"/>
                </a:solidFill>
                <a:effectLst>
                  <a:outerShdw blurRad="38100" dist="38100" dir="2700000" algn="tl">
                    <a:srgbClr val="000000">
                      <a:alpha val="43137"/>
                    </a:srgbClr>
                  </a:outerShdw>
                </a:effectLst>
              </a:rPr>
              <a:t>eisure/Recreational</a:t>
            </a:r>
            <a:r>
              <a:rPr lang="en-US" dirty="0" smtClean="0">
                <a:effectLst>
                  <a:outerShdw blurRad="38100" dist="38100" dir="2700000" algn="tl">
                    <a:srgbClr val="000000">
                      <a:alpha val="43137"/>
                    </a:srgbClr>
                  </a:outerShdw>
                </a:effectLst>
              </a:rPr>
              <a:t> </a:t>
            </a:r>
            <a:r>
              <a:rPr lang="en-US" sz="1800" dirty="0" smtClean="0"/>
              <a:t>(surfer Clay </a:t>
            </a:r>
            <a:r>
              <a:rPr lang="en-US" sz="1800" dirty="0" err="1" smtClean="0"/>
              <a:t>Marzo</a:t>
            </a:r>
            <a:r>
              <a:rPr lang="en-US" sz="1800" dirty="0" smtClean="0"/>
              <a:t>, gamer Satoshi </a:t>
            </a:r>
            <a:r>
              <a:rPr lang="en-US" sz="1800" dirty="0" err="1" smtClean="0"/>
              <a:t>Tajiri</a:t>
            </a:r>
            <a:r>
              <a:rPr lang="en-US" sz="1800" dirty="0" smtClean="0"/>
              <a:t>, </a:t>
            </a:r>
            <a:r>
              <a:rPr lang="en-US" sz="1800" dirty="0" err="1" smtClean="0"/>
              <a:t>etc</a:t>
            </a:r>
            <a:r>
              <a:rPr lang="en-US" sz="1800" dirty="0" smtClean="0"/>
              <a:t>)</a:t>
            </a:r>
            <a:endParaRPr lang="en-US" dirty="0" smtClean="0"/>
          </a:p>
          <a:p>
            <a:pPr marL="136525" indent="0"/>
            <a:r>
              <a:rPr lang="en-US" b="1" dirty="0" smtClean="0">
                <a:solidFill>
                  <a:srgbClr val="05E0DB"/>
                </a:solidFill>
                <a:effectLst>
                  <a:outerShdw blurRad="38100" dist="38100" dir="2700000" algn="tl">
                    <a:srgbClr val="000000">
                      <a:alpha val="43137"/>
                    </a:srgbClr>
                  </a:outerShdw>
                </a:effectLst>
              </a:rPr>
              <a:t>M</a:t>
            </a:r>
            <a:r>
              <a:rPr lang="en-US" b="1" dirty="0" smtClean="0">
                <a:solidFill>
                  <a:schemeClr val="accent1"/>
                </a:solidFill>
                <a:effectLst>
                  <a:outerShdw blurRad="38100" dist="38100" dir="2700000" algn="tl">
                    <a:srgbClr val="000000">
                      <a:alpha val="43137"/>
                    </a:srgbClr>
                  </a:outerShdw>
                </a:effectLst>
              </a:rPr>
              <a:t>usicians</a:t>
            </a:r>
            <a:r>
              <a:rPr lang="en-US" dirty="0" smtClean="0"/>
              <a:t> </a:t>
            </a:r>
            <a:r>
              <a:rPr lang="en-US" sz="1800" dirty="0" smtClean="0"/>
              <a:t>(Marty </a:t>
            </a:r>
            <a:r>
              <a:rPr lang="en-US" sz="1800" dirty="0" err="1" smtClean="0"/>
              <a:t>Balin</a:t>
            </a:r>
            <a:r>
              <a:rPr lang="en-US" sz="1800" dirty="0" smtClean="0"/>
              <a:t>, Gary </a:t>
            </a:r>
            <a:r>
              <a:rPr lang="en-US" sz="1800" dirty="0" err="1" smtClean="0"/>
              <a:t>Numan</a:t>
            </a:r>
            <a:r>
              <a:rPr lang="en-US" sz="1800" dirty="0" smtClean="0"/>
              <a:t>, Derek </a:t>
            </a:r>
            <a:r>
              <a:rPr lang="en-US" sz="1800" dirty="0" err="1" smtClean="0"/>
              <a:t>Paravacini</a:t>
            </a:r>
            <a:r>
              <a:rPr lang="en-US" sz="1800" dirty="0" smtClean="0"/>
              <a:t>, </a:t>
            </a:r>
            <a:r>
              <a:rPr lang="en-US" sz="1800" dirty="0" err="1" smtClean="0"/>
              <a:t>Ladyhawke</a:t>
            </a:r>
            <a:r>
              <a:rPr lang="en-US" sz="1800" dirty="0" smtClean="0"/>
              <a:t>, </a:t>
            </a:r>
            <a:r>
              <a:rPr lang="en-US" sz="1800" dirty="0" err="1" smtClean="0"/>
              <a:t>etc</a:t>
            </a:r>
            <a:r>
              <a:rPr lang="en-US" sz="1800" dirty="0" smtClean="0"/>
              <a:t>) </a:t>
            </a:r>
            <a:endParaRPr lang="en-US" dirty="0" smtClean="0"/>
          </a:p>
          <a:p>
            <a:pPr marL="136525" indent="0"/>
            <a:r>
              <a:rPr lang="en-US" b="1" dirty="0" smtClean="0">
                <a:solidFill>
                  <a:srgbClr val="05E0DB"/>
                </a:solidFill>
                <a:effectLst>
                  <a:outerShdw blurRad="38100" dist="38100" dir="2700000" algn="tl">
                    <a:srgbClr val="000000">
                      <a:alpha val="43137"/>
                    </a:srgbClr>
                  </a:outerShdw>
                </a:effectLst>
              </a:rPr>
              <a:t>A</a:t>
            </a:r>
            <a:r>
              <a:rPr lang="en-US" b="1" dirty="0" smtClean="0">
                <a:solidFill>
                  <a:schemeClr val="accent1"/>
                </a:solidFill>
                <a:effectLst>
                  <a:outerShdw blurRad="38100" dist="38100" dir="2700000" algn="tl">
                    <a:srgbClr val="000000">
                      <a:alpha val="43137"/>
                    </a:srgbClr>
                  </a:outerShdw>
                </a:effectLst>
              </a:rPr>
              <a:t>rtists</a:t>
            </a:r>
            <a:r>
              <a:rPr lang="en-US" dirty="0" smtClean="0"/>
              <a:t> </a:t>
            </a:r>
            <a:r>
              <a:rPr lang="en-US" sz="1800" dirty="0" smtClean="0"/>
              <a:t>(Stephen Wiltshire, Richard </a:t>
            </a:r>
            <a:r>
              <a:rPr lang="en-US" sz="1800" dirty="0" err="1" smtClean="0"/>
              <a:t>Wawro</a:t>
            </a:r>
            <a:r>
              <a:rPr lang="en-US" sz="1800" dirty="0" smtClean="0"/>
              <a:t>, Alonzo Clemons, </a:t>
            </a:r>
            <a:r>
              <a:rPr lang="en-US" sz="1800" dirty="0" err="1" smtClean="0"/>
              <a:t>etc</a:t>
            </a:r>
            <a:r>
              <a:rPr lang="en-US" sz="1800" dirty="0" smtClean="0"/>
              <a:t>)  </a:t>
            </a:r>
          </a:p>
          <a:p>
            <a:pPr marL="136525" indent="0"/>
            <a:r>
              <a:rPr lang="en-US" b="1" dirty="0" smtClean="0">
                <a:solidFill>
                  <a:srgbClr val="05E0DB"/>
                </a:solidFill>
                <a:effectLst>
                  <a:outerShdw blurRad="38100" dist="38100" dir="2700000" algn="tl">
                    <a:srgbClr val="000000">
                      <a:alpha val="43137"/>
                    </a:srgbClr>
                  </a:outerShdw>
                </a:effectLst>
              </a:rPr>
              <a:t>R</a:t>
            </a:r>
            <a:r>
              <a:rPr lang="en-US" b="1" dirty="0" smtClean="0">
                <a:solidFill>
                  <a:schemeClr val="accent1"/>
                </a:solidFill>
                <a:effectLst>
                  <a:outerShdw blurRad="38100" dist="38100" dir="2700000" algn="tl">
                    <a:srgbClr val="000000">
                      <a:alpha val="43137"/>
                    </a:srgbClr>
                  </a:outerShdw>
                </a:effectLst>
              </a:rPr>
              <a:t>esearch/Educational</a:t>
            </a:r>
            <a:r>
              <a:rPr lang="en-US" dirty="0" smtClean="0">
                <a:effectLst>
                  <a:outerShdw blurRad="38100" dist="38100" dir="2700000" algn="tl">
                    <a:srgbClr val="000000">
                      <a:alpha val="43137"/>
                    </a:srgbClr>
                  </a:outerShdw>
                </a:effectLst>
              </a:rPr>
              <a:t> </a:t>
            </a:r>
            <a:r>
              <a:rPr lang="en-US" sz="1800" dirty="0" smtClean="0"/>
              <a:t>(Vernon Smith, Dawn Prince-Hughes, </a:t>
            </a:r>
            <a:r>
              <a:rPr lang="en-US" sz="1800" dirty="0" err="1" smtClean="0"/>
              <a:t>etc</a:t>
            </a:r>
            <a:r>
              <a:rPr lang="en-US" sz="1800" dirty="0" smtClean="0"/>
              <a:t>) </a:t>
            </a:r>
          </a:p>
          <a:p>
            <a:pPr marL="136525" indent="0"/>
            <a:r>
              <a:rPr lang="en-US" b="1" dirty="0" smtClean="0">
                <a:solidFill>
                  <a:srgbClr val="05E0DB"/>
                </a:solidFill>
                <a:effectLst>
                  <a:outerShdw blurRad="38100" dist="38100" dir="2700000" algn="tl">
                    <a:srgbClr val="000000">
                      <a:alpha val="43137"/>
                    </a:srgbClr>
                  </a:outerShdw>
                </a:effectLst>
              </a:rPr>
              <a:t>T</a:t>
            </a:r>
            <a:r>
              <a:rPr lang="en-US" b="1" dirty="0" smtClean="0">
                <a:solidFill>
                  <a:schemeClr val="accent1"/>
                </a:solidFill>
                <a:effectLst>
                  <a:outerShdw blurRad="38100" dist="38100" dir="2700000" algn="tl">
                    <a:srgbClr val="000000">
                      <a:alpha val="43137"/>
                    </a:srgbClr>
                  </a:outerShdw>
                </a:effectLst>
              </a:rPr>
              <a:t>echnical</a:t>
            </a:r>
            <a:r>
              <a:rPr lang="en-US" dirty="0" smtClean="0">
                <a:effectLst>
                  <a:outerShdw blurRad="38100" dist="38100" dir="2700000" algn="tl">
                    <a:srgbClr val="000000">
                      <a:alpha val="43137"/>
                    </a:srgbClr>
                  </a:outerShdw>
                </a:effectLst>
              </a:rPr>
              <a:t> </a:t>
            </a:r>
            <a:r>
              <a:rPr lang="en-US" sz="1800" dirty="0" smtClean="0"/>
              <a:t>(TONS of programmers, engineers, accountants, doctors, </a:t>
            </a:r>
            <a:r>
              <a:rPr lang="en-US" sz="1800" dirty="0" err="1" smtClean="0"/>
              <a:t>etc</a:t>
            </a:r>
            <a:r>
              <a:rPr lang="en-US" sz="1800" dirty="0" smtClean="0"/>
              <a:t>; </a:t>
            </a:r>
          </a:p>
          <a:p>
            <a:pPr marL="136525" indent="0">
              <a:buNone/>
            </a:pPr>
            <a:r>
              <a:rPr lang="en-US" sz="2200" i="1" dirty="0" smtClean="0">
                <a:solidFill>
                  <a:srgbClr val="FFFF00"/>
                </a:solidFill>
              </a:rPr>
              <a:t>     ASD is much higher in regions with more tech-type jobs! </a:t>
            </a:r>
            <a:r>
              <a:rPr lang="en-US" sz="1200" dirty="0" smtClean="0"/>
              <a:t>(Baron-Cohen et al, 2011)</a:t>
            </a:r>
            <a:endParaRPr lang="en-US" sz="1600" dirty="0" smtClean="0"/>
          </a:p>
        </p:txBody>
      </p:sp>
      <p:pic>
        <p:nvPicPr>
          <p:cNvPr id="3074" name="Picture 2" descr="http://trendygamers.com/wp-content/uploads/2012/03/walmart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95250"/>
            <a:ext cx="19812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6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50" y="311150"/>
            <a:ext cx="8229600" cy="1143000"/>
          </a:xfrm>
        </p:spPr>
        <p:txBody>
          <a:bodyPr/>
          <a:lstStyle/>
          <a:p>
            <a:pPr fontAlgn="auto">
              <a:spcAft>
                <a:spcPts val="0"/>
              </a:spcAft>
              <a:defRPr/>
            </a:pPr>
            <a:r>
              <a:rPr lang="en-US" dirty="0" smtClean="0"/>
              <a:t>The Downside…</a:t>
            </a:r>
            <a:endParaRPr lang="en-US" dirty="0"/>
          </a:p>
        </p:txBody>
      </p:sp>
      <p:sp>
        <p:nvSpPr>
          <p:cNvPr id="50178" name="Content Placeholder 2"/>
          <p:cNvSpPr>
            <a:spLocks noGrp="1"/>
          </p:cNvSpPr>
          <p:nvPr>
            <p:ph idx="1"/>
          </p:nvPr>
        </p:nvSpPr>
        <p:spPr>
          <a:xfrm>
            <a:off x="228600" y="1524000"/>
            <a:ext cx="8458200" cy="4708525"/>
          </a:xfrm>
        </p:spPr>
        <p:txBody>
          <a:bodyPr/>
          <a:lstStyle/>
          <a:p>
            <a:r>
              <a:rPr lang="en-US" b="1" dirty="0" smtClean="0">
                <a:solidFill>
                  <a:schemeClr val="accent5">
                    <a:lumMod val="60000"/>
                    <a:lumOff val="40000"/>
                  </a:schemeClr>
                </a:solidFill>
              </a:rPr>
              <a:t>Hackers/Pirates </a:t>
            </a:r>
            <a:r>
              <a:rPr lang="en-US" sz="1800" dirty="0" smtClean="0"/>
              <a:t>(</a:t>
            </a:r>
            <a:r>
              <a:rPr lang="en-US" sz="1800" dirty="0"/>
              <a:t>Gary </a:t>
            </a:r>
            <a:r>
              <a:rPr lang="en-US" sz="1800" dirty="0" smtClean="0"/>
              <a:t>McKinnon, </a:t>
            </a:r>
            <a:r>
              <a:rPr lang="en-US" sz="1800" dirty="0"/>
              <a:t>Ryan </a:t>
            </a:r>
            <a:r>
              <a:rPr lang="en-US" sz="1800" dirty="0" smtClean="0"/>
              <a:t>Cleary, </a:t>
            </a:r>
            <a:r>
              <a:rPr lang="en-US" sz="1800" dirty="0"/>
              <a:t>Adrian </a:t>
            </a:r>
            <a:r>
              <a:rPr lang="en-US" sz="1800" dirty="0" err="1" smtClean="0"/>
              <a:t>Lamo</a:t>
            </a:r>
            <a:r>
              <a:rPr lang="en-US" sz="1800" dirty="0" smtClean="0"/>
              <a:t>, </a:t>
            </a:r>
            <a:r>
              <a:rPr lang="en-US" sz="1800" dirty="0" err="1" smtClean="0"/>
              <a:t>etc</a:t>
            </a:r>
            <a:r>
              <a:rPr lang="en-US" sz="1800" dirty="0" smtClean="0"/>
              <a:t>)</a:t>
            </a:r>
            <a:endParaRPr lang="en-US" sz="2000" dirty="0" smtClean="0"/>
          </a:p>
          <a:p>
            <a:r>
              <a:rPr lang="en-US" b="1" dirty="0" smtClean="0">
                <a:solidFill>
                  <a:schemeClr val="accent5">
                    <a:lumMod val="60000"/>
                    <a:lumOff val="40000"/>
                  </a:schemeClr>
                </a:solidFill>
              </a:rPr>
              <a:t>Stalkers/Sex Offenders </a:t>
            </a:r>
            <a:r>
              <a:rPr lang="en-US" sz="1800" dirty="0" smtClean="0"/>
              <a:t>(</a:t>
            </a:r>
            <a:r>
              <a:rPr lang="en-US" sz="1800" dirty="0" err="1" smtClean="0"/>
              <a:t>Debbaudt</a:t>
            </a:r>
            <a:r>
              <a:rPr lang="en-US" sz="1800" dirty="0"/>
              <a:t>, 2002; </a:t>
            </a:r>
            <a:r>
              <a:rPr lang="en-US" sz="1800" dirty="0" smtClean="0"/>
              <a:t>Stokes et al, 2007)</a:t>
            </a:r>
            <a:endParaRPr lang="en-US" dirty="0" smtClean="0"/>
          </a:p>
          <a:p>
            <a:r>
              <a:rPr lang="en-US" b="1" dirty="0">
                <a:solidFill>
                  <a:schemeClr val="accent5">
                    <a:lumMod val="60000"/>
                    <a:lumOff val="40000"/>
                  </a:schemeClr>
                </a:solidFill>
              </a:rPr>
              <a:t>Terrorists/Killers</a:t>
            </a:r>
            <a:r>
              <a:rPr lang="en-US" dirty="0"/>
              <a:t> </a:t>
            </a:r>
            <a:r>
              <a:rPr lang="en-US" sz="2000" dirty="0" smtClean="0"/>
              <a:t>(American Al-Qaeda Adam </a:t>
            </a:r>
            <a:r>
              <a:rPr lang="en-US" sz="2000" dirty="0" err="1"/>
              <a:t>Gadahn</a:t>
            </a:r>
            <a:r>
              <a:rPr lang="en-US" sz="2000" dirty="0"/>
              <a:t> , </a:t>
            </a:r>
            <a:r>
              <a:rPr lang="en-US" sz="2000" dirty="0" smtClean="0"/>
              <a:t>activist William </a:t>
            </a:r>
            <a:r>
              <a:rPr lang="en-US" sz="2000" dirty="0"/>
              <a:t>Cottrell, </a:t>
            </a:r>
            <a:r>
              <a:rPr lang="en-US" sz="2000" dirty="0" smtClean="0"/>
              <a:t>Muslim UK bomber Nicky Reilly, </a:t>
            </a:r>
            <a:r>
              <a:rPr lang="en-US" sz="2000" dirty="0" err="1" smtClean="0"/>
              <a:t>etc</a:t>
            </a:r>
            <a:r>
              <a:rPr lang="en-US" sz="2000" dirty="0" smtClean="0"/>
              <a:t>)</a:t>
            </a:r>
            <a:endParaRPr lang="en-US" sz="2000" dirty="0"/>
          </a:p>
          <a:p>
            <a:r>
              <a:rPr lang="en-US" b="1" dirty="0" smtClean="0">
                <a:solidFill>
                  <a:schemeClr val="accent5">
                    <a:lumMod val="60000"/>
                    <a:lumOff val="40000"/>
                  </a:schemeClr>
                </a:solidFill>
              </a:rPr>
              <a:t>“Non-productive”</a:t>
            </a:r>
            <a:r>
              <a:rPr lang="en-US" sz="2000" b="1" dirty="0" smtClean="0">
                <a:solidFill>
                  <a:schemeClr val="accent5">
                    <a:lumMod val="60000"/>
                    <a:lumOff val="40000"/>
                  </a:schemeClr>
                </a:solidFill>
              </a:rPr>
              <a:t> </a:t>
            </a:r>
            <a:r>
              <a:rPr lang="en-US" sz="2000" dirty="0" smtClean="0"/>
              <a:t>This is </a:t>
            </a:r>
            <a:r>
              <a:rPr lang="en-US" sz="2000" b="1" dirty="0" smtClean="0">
                <a:solidFill>
                  <a:schemeClr val="accent6"/>
                </a:solidFill>
              </a:rPr>
              <a:t>FAR</a:t>
            </a:r>
            <a:r>
              <a:rPr lang="en-US" sz="2000" dirty="0" smtClean="0"/>
              <a:t> more likely</a:t>
            </a:r>
          </a:p>
          <a:p>
            <a:pPr marL="136525" indent="0">
              <a:buNone/>
            </a:pPr>
            <a:r>
              <a:rPr lang="en-US" sz="2000" dirty="0"/>
              <a:t> </a:t>
            </a:r>
            <a:r>
              <a:rPr lang="en-US" sz="2000" dirty="0" smtClean="0"/>
              <a:t>                  – up to 90% according to the </a:t>
            </a:r>
            <a:r>
              <a:rPr lang="en-US" sz="2000" i="1" dirty="0" smtClean="0"/>
              <a:t>New York Times</a:t>
            </a:r>
            <a:r>
              <a:rPr lang="en-US" sz="2000" dirty="0" smtClean="0"/>
              <a:t>!!! (9/17/11)</a:t>
            </a:r>
            <a:endParaRPr lang="en-US" dirty="0" smtClean="0"/>
          </a:p>
        </p:txBody>
      </p:sp>
      <p:pic>
        <p:nvPicPr>
          <p:cNvPr id="50181" name="Picture 5" descr="downside-interestonly-mortgage-800x800"/>
          <p:cNvPicPr>
            <a:picLocks noChangeAspect="1" noChangeArrowheads="1"/>
          </p:cNvPicPr>
          <p:nvPr/>
        </p:nvPicPr>
        <p:blipFill>
          <a:blip r:embed="rId3"/>
          <a:srcRect l="14000" t="17978" r="36000" b="16104"/>
          <a:stretch>
            <a:fillRect/>
          </a:stretch>
        </p:blipFill>
        <p:spPr bwMode="auto">
          <a:xfrm>
            <a:off x="6678450" y="4648199"/>
            <a:ext cx="2313150" cy="2036763"/>
          </a:xfrm>
          <a:prstGeom prst="rect">
            <a:avLst/>
          </a:prstGeom>
          <a:noFill/>
          <a:ln>
            <a:solidFill>
              <a:schemeClr val="accent6"/>
            </a:solidFill>
          </a:ln>
        </p:spPr>
      </p:pic>
      <p:pic>
        <p:nvPicPr>
          <p:cNvPr id="2050" name="Picture 2" descr="http://assets.diylol.com/hfs/800/6f3/92b/resized/success-kid-meme-generator-my-top-skill-play-wow-and-live-in-parents-basement-16712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722864"/>
            <a:ext cx="1978286" cy="19782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https://encrypted-tbn2.google.com/images?q=tbn:ANd9GcRyB-vH7vAgvxfECILfHAldul2QdaQ2psFstYDbMx6bWvaHz0E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722864"/>
            <a:ext cx="2024246" cy="196209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08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1000"/>
                                  </p:stCondLst>
                                  <p:childTnLst>
                                    <p:animRot by="120000">
                                      <p:cBhvr>
                                        <p:cTn id="33" dur="100" fill="hold">
                                          <p:stCondLst>
                                            <p:cond delay="0"/>
                                          </p:stCondLst>
                                        </p:cTn>
                                        <p:tgtEl>
                                          <p:spTgt spid="2052"/>
                                        </p:tgtEl>
                                        <p:attrNameLst>
                                          <p:attrName>r</p:attrName>
                                        </p:attrNameLst>
                                      </p:cBhvr>
                                    </p:animRot>
                                    <p:animRot by="-240000">
                                      <p:cBhvr>
                                        <p:cTn id="34" dur="200" fill="hold">
                                          <p:stCondLst>
                                            <p:cond delay="200"/>
                                          </p:stCondLst>
                                        </p:cTn>
                                        <p:tgtEl>
                                          <p:spTgt spid="2052"/>
                                        </p:tgtEl>
                                        <p:attrNameLst>
                                          <p:attrName>r</p:attrName>
                                        </p:attrNameLst>
                                      </p:cBhvr>
                                    </p:animRot>
                                    <p:animRot by="240000">
                                      <p:cBhvr>
                                        <p:cTn id="35" dur="200" fill="hold">
                                          <p:stCondLst>
                                            <p:cond delay="400"/>
                                          </p:stCondLst>
                                        </p:cTn>
                                        <p:tgtEl>
                                          <p:spTgt spid="2052"/>
                                        </p:tgtEl>
                                        <p:attrNameLst>
                                          <p:attrName>r</p:attrName>
                                        </p:attrNameLst>
                                      </p:cBhvr>
                                    </p:animRot>
                                    <p:animRot by="-240000">
                                      <p:cBhvr>
                                        <p:cTn id="36" dur="200" fill="hold">
                                          <p:stCondLst>
                                            <p:cond delay="600"/>
                                          </p:stCondLst>
                                        </p:cTn>
                                        <p:tgtEl>
                                          <p:spTgt spid="2052"/>
                                        </p:tgtEl>
                                        <p:attrNameLst>
                                          <p:attrName>r</p:attrName>
                                        </p:attrNameLst>
                                      </p:cBhvr>
                                    </p:animRot>
                                    <p:animRot by="120000">
                                      <p:cBhvr>
                                        <p:cTn id="37"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8686800" cy="990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rtlCol="0">
            <a:normAutofit/>
          </a:bodyPr>
          <a:lstStyle/>
          <a:p>
            <a:pPr algn="l" fontAlgn="auto">
              <a:spcAft>
                <a:spcPts val="0"/>
              </a:spcAft>
              <a:defRPr/>
            </a:pPr>
            <a:r>
              <a:rPr lang="en-US" dirty="0" smtClean="0">
                <a:solidFill>
                  <a:schemeClr val="bg1"/>
                </a:solidFill>
                <a:effectLst>
                  <a:outerShdw blurRad="38100" dist="38100" dir="2700000" algn="tl">
                    <a:srgbClr val="000000">
                      <a:alpha val="43137"/>
                    </a:srgbClr>
                  </a:outerShdw>
                </a:effectLst>
              </a:rPr>
              <a:t>Who We Are</a:t>
            </a:r>
            <a:endParaRPr lang="en-US" dirty="0">
              <a:solidFill>
                <a:schemeClr val="bg1"/>
              </a:solidFill>
              <a:effectLst>
                <a:outerShdw blurRad="38100" dist="38100" dir="2700000" algn="tl">
                  <a:srgbClr val="000000">
                    <a:alpha val="43137"/>
                  </a:srgbClr>
                </a:outerShdw>
              </a:effectLst>
            </a:endParaRPr>
          </a:p>
        </p:txBody>
      </p:sp>
      <p:sp>
        <p:nvSpPr>
          <p:cNvPr id="28675" name="Content Placeholder 2"/>
          <p:cNvSpPr>
            <a:spLocks noGrp="1"/>
          </p:cNvSpPr>
          <p:nvPr>
            <p:ph idx="1"/>
          </p:nvPr>
        </p:nvSpPr>
        <p:spPr/>
        <p:txBody>
          <a:bodyPr/>
          <a:lstStyle/>
          <a:p>
            <a:r>
              <a:rPr lang="en-US" b="1" dirty="0" err="1" smtClean="0"/>
              <a:t>ScenicView</a:t>
            </a:r>
            <a:r>
              <a:rPr lang="en-US" b="1" dirty="0" smtClean="0"/>
              <a:t> Academy</a:t>
            </a:r>
          </a:p>
          <a:p>
            <a:pPr lvl="1"/>
            <a:r>
              <a:rPr lang="en-US" dirty="0" smtClean="0"/>
              <a:t>Established in 2001</a:t>
            </a:r>
          </a:p>
          <a:p>
            <a:pPr lvl="1"/>
            <a:r>
              <a:rPr lang="en-US" dirty="0" smtClean="0"/>
              <a:t>Non-Profit Residential and Day School</a:t>
            </a:r>
          </a:p>
          <a:p>
            <a:pPr lvl="1"/>
            <a:r>
              <a:rPr lang="en-US" dirty="0" smtClean="0"/>
              <a:t>Population</a:t>
            </a:r>
          </a:p>
          <a:p>
            <a:pPr lvl="2"/>
            <a:r>
              <a:rPr lang="en-US" dirty="0" smtClean="0"/>
              <a:t>“High Functioning” Adults 21+</a:t>
            </a:r>
          </a:p>
          <a:p>
            <a:pPr lvl="2"/>
            <a:r>
              <a:rPr lang="en-US" dirty="0" smtClean="0"/>
              <a:t>Autism Spectrum Disorders</a:t>
            </a:r>
          </a:p>
          <a:p>
            <a:pPr lvl="2"/>
            <a:r>
              <a:rPr lang="en-US" dirty="0" smtClean="0"/>
              <a:t>Learning Disabilities</a:t>
            </a:r>
            <a:endParaRPr lang="en-US" dirty="0"/>
          </a:p>
          <a:p>
            <a:pPr lvl="1"/>
            <a:r>
              <a:rPr lang="en-US" dirty="0" smtClean="0"/>
              <a:t>Target = “independent, fulfilling lives”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fontAlgn="auto">
              <a:spcAft>
                <a:spcPts val="0"/>
              </a:spcAft>
              <a:defRPr/>
            </a:pPr>
            <a:r>
              <a:rPr lang="en-US" dirty="0" smtClean="0">
                <a:solidFill>
                  <a:schemeClr val="accent1"/>
                </a:solidFill>
              </a:rPr>
              <a:t>The Bell Curve:</a:t>
            </a:r>
          </a:p>
        </p:txBody>
      </p:sp>
      <p:sp>
        <p:nvSpPr>
          <p:cNvPr id="51202" name="Rectangle 3"/>
          <p:cNvSpPr>
            <a:spLocks noGrp="1" noChangeArrowheads="1"/>
          </p:cNvSpPr>
          <p:nvPr>
            <p:ph idx="1"/>
          </p:nvPr>
        </p:nvSpPr>
        <p:spPr/>
        <p:txBody>
          <a:bodyPr/>
          <a:lstStyle/>
          <a:p>
            <a:r>
              <a:rPr lang="en-US" dirty="0" smtClean="0"/>
              <a:t>Rule of thumb = </a:t>
            </a:r>
            <a:r>
              <a:rPr lang="en-US" b="1" dirty="0" smtClean="0">
                <a:solidFill>
                  <a:schemeClr val="accent5"/>
                </a:solidFill>
              </a:rPr>
              <a:t>Disorder of Extremes!</a:t>
            </a:r>
          </a:p>
          <a:p>
            <a:r>
              <a:rPr lang="en-US" dirty="0" smtClean="0"/>
              <a:t>Those </a:t>
            </a:r>
            <a:r>
              <a:rPr lang="en-US" smtClean="0"/>
              <a:t>with ASD </a:t>
            </a:r>
            <a:r>
              <a:rPr lang="en-US" dirty="0" smtClean="0"/>
              <a:t>are best described as</a:t>
            </a:r>
          </a:p>
          <a:p>
            <a:pPr marL="136525" indent="0" algn="ctr">
              <a:buNone/>
            </a:pPr>
            <a:r>
              <a:rPr lang="en-US" b="1" dirty="0" smtClean="0">
                <a:solidFill>
                  <a:schemeClr val="accent6"/>
                </a:solidFill>
              </a:rPr>
              <a:t>“Outliers”</a:t>
            </a:r>
          </a:p>
          <a:p>
            <a:pPr>
              <a:buFont typeface="Wingdings" pitchFamily="2" charset="2"/>
              <a:buNone/>
            </a:pPr>
            <a:endParaRPr lang="en-US" dirty="0" smtClean="0"/>
          </a:p>
        </p:txBody>
      </p:sp>
      <p:pic>
        <p:nvPicPr>
          <p:cNvPr id="51203" name="Picture 5" descr="bellcurve"/>
          <p:cNvPicPr>
            <a:picLocks noChangeAspect="1" noChangeArrowheads="1"/>
          </p:cNvPicPr>
          <p:nvPr/>
        </p:nvPicPr>
        <p:blipFill>
          <a:blip r:embed="rId2"/>
          <a:srcRect/>
          <a:stretch>
            <a:fillRect/>
          </a:stretch>
        </p:blipFill>
        <p:spPr bwMode="auto">
          <a:xfrm>
            <a:off x="2057400" y="3352800"/>
            <a:ext cx="5410200" cy="2362200"/>
          </a:xfrm>
          <a:prstGeom prst="rect">
            <a:avLst/>
          </a:prstGeom>
          <a:noFill/>
          <a:ln w="9525">
            <a:noFill/>
            <a:miter lim="800000"/>
            <a:headEnd/>
            <a:tailEnd/>
          </a:ln>
        </p:spPr>
      </p:pic>
      <p:sp>
        <p:nvSpPr>
          <p:cNvPr id="261127" name="Oval 7"/>
          <p:cNvSpPr>
            <a:spLocks noChangeArrowheads="1"/>
          </p:cNvSpPr>
          <p:nvPr/>
        </p:nvSpPr>
        <p:spPr bwMode="auto">
          <a:xfrm>
            <a:off x="1981200" y="5334000"/>
            <a:ext cx="1676400" cy="457200"/>
          </a:xfrm>
          <a:prstGeom prst="ellipse">
            <a:avLst/>
          </a:prstGeom>
          <a:noFill/>
          <a:ln w="44450">
            <a:solidFill>
              <a:srgbClr val="800000"/>
            </a:solidFill>
            <a:round/>
            <a:headEnd/>
            <a:tailEnd/>
          </a:ln>
        </p:spPr>
        <p:txBody>
          <a:bodyPr wrap="none" anchor="ctr"/>
          <a:lstStyle/>
          <a:p>
            <a:endParaRPr lang="en-US"/>
          </a:p>
        </p:txBody>
      </p:sp>
      <p:sp>
        <p:nvSpPr>
          <p:cNvPr id="261128" name="Oval 8"/>
          <p:cNvSpPr>
            <a:spLocks noChangeArrowheads="1"/>
          </p:cNvSpPr>
          <p:nvPr/>
        </p:nvSpPr>
        <p:spPr bwMode="auto">
          <a:xfrm>
            <a:off x="5791200" y="5334000"/>
            <a:ext cx="1676400" cy="457200"/>
          </a:xfrm>
          <a:prstGeom prst="ellipse">
            <a:avLst/>
          </a:prstGeom>
          <a:noFill/>
          <a:ln w="44450">
            <a:solidFill>
              <a:srgbClr val="800000"/>
            </a:solidFill>
            <a:round/>
            <a:headEnd/>
            <a:tailEnd/>
          </a:ln>
        </p:spPr>
        <p:txBody>
          <a:bodyPr wrap="none" anchor="ctr"/>
          <a:lstStyle/>
          <a:p>
            <a:endParaRPr lang="en-US"/>
          </a:p>
        </p:txBody>
      </p:sp>
      <p:sp>
        <p:nvSpPr>
          <p:cNvPr id="261129" name="Rectangle 9"/>
          <p:cNvSpPr>
            <a:spLocks noChangeArrowheads="1"/>
          </p:cNvSpPr>
          <p:nvPr/>
        </p:nvSpPr>
        <p:spPr bwMode="auto">
          <a:xfrm>
            <a:off x="3429000" y="3124200"/>
            <a:ext cx="2590800" cy="304800"/>
          </a:xfrm>
          <a:prstGeom prst="rect">
            <a:avLst/>
          </a:prstGeom>
          <a:solidFill>
            <a:srgbClr val="CCFFFF"/>
          </a:solidFill>
          <a:ln w="38100" algn="ctr">
            <a:solidFill>
              <a:schemeClr val="bg1"/>
            </a:solidFill>
            <a:miter lim="800000"/>
            <a:headEnd/>
            <a:tailEnd/>
          </a:ln>
          <a:effectLst/>
          <a:extLst/>
        </p:spPr>
        <p:txBody>
          <a:bodyPr wrap="none" anchor="ctr"/>
          <a:lstStyle/>
          <a:p>
            <a:pPr marL="342900" indent="-342900" algn="ctr">
              <a:defRPr/>
            </a:pPr>
            <a:r>
              <a:rPr lang="en-US" sz="1400" b="1">
                <a:solidFill>
                  <a:schemeClr val="bg1"/>
                </a:solidFill>
                <a:effectLst>
                  <a:outerShdw blurRad="38100" dist="38100" dir="2700000" algn="tl">
                    <a:srgbClr val="FFFFFF"/>
                  </a:outerShdw>
                </a:effectLst>
              </a:rPr>
              <a:t>“Normal” Range</a:t>
            </a:r>
          </a:p>
        </p:txBody>
      </p:sp>
      <p:sp>
        <p:nvSpPr>
          <p:cNvPr id="51207" name="Line 10"/>
          <p:cNvSpPr>
            <a:spLocks noChangeShapeType="1"/>
          </p:cNvSpPr>
          <p:nvPr/>
        </p:nvSpPr>
        <p:spPr bwMode="auto">
          <a:xfrm>
            <a:off x="3429000" y="3048000"/>
            <a:ext cx="0" cy="2667000"/>
          </a:xfrm>
          <a:prstGeom prst="line">
            <a:avLst/>
          </a:prstGeom>
          <a:noFill/>
          <a:ln w="41275">
            <a:solidFill>
              <a:schemeClr val="bg1"/>
            </a:solidFill>
            <a:prstDash val="dash"/>
            <a:round/>
            <a:headEnd/>
            <a:tailEnd/>
          </a:ln>
        </p:spPr>
        <p:txBody>
          <a:bodyPr/>
          <a:lstStyle/>
          <a:p>
            <a:endParaRPr lang="en-US"/>
          </a:p>
        </p:txBody>
      </p:sp>
      <p:sp>
        <p:nvSpPr>
          <p:cNvPr id="51208" name="Line 11"/>
          <p:cNvSpPr>
            <a:spLocks noChangeShapeType="1"/>
          </p:cNvSpPr>
          <p:nvPr/>
        </p:nvSpPr>
        <p:spPr bwMode="auto">
          <a:xfrm>
            <a:off x="6019800" y="3124200"/>
            <a:ext cx="0" cy="2667000"/>
          </a:xfrm>
          <a:prstGeom prst="line">
            <a:avLst/>
          </a:prstGeom>
          <a:noFill/>
          <a:ln w="41275">
            <a:solidFill>
              <a:schemeClr val="bg1"/>
            </a:solidFill>
            <a:prstDash val="dash"/>
            <a:round/>
            <a:headEnd/>
            <a:tailEnd/>
          </a:ln>
        </p:spPr>
        <p:txBody>
          <a:bodyPr/>
          <a:lstStyle/>
          <a:p>
            <a:endParaRPr lang="en-US"/>
          </a:p>
        </p:txBody>
      </p:sp>
    </p:spTree>
    <p:extLst>
      <p:ext uri="{BB962C8B-B14F-4D97-AF65-F5344CB8AC3E}">
        <p14:creationId xmlns:p14="http://schemas.microsoft.com/office/powerpoint/2010/main" val="931986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0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11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p:bldP spid="261127" grpId="0" animBg="1"/>
      <p:bldP spid="2611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Donald Triplett — “Case 1”</a:t>
            </a:r>
            <a:endParaRPr lang="en-US" dirty="0"/>
          </a:p>
        </p:txBody>
      </p:sp>
      <p:sp>
        <p:nvSpPr>
          <p:cNvPr id="3" name="Content Placeholder 2"/>
          <p:cNvSpPr>
            <a:spLocks noGrp="1"/>
          </p:cNvSpPr>
          <p:nvPr>
            <p:ph idx="1"/>
          </p:nvPr>
        </p:nvSpPr>
        <p:spPr>
          <a:xfrm>
            <a:off x="0" y="1920875"/>
            <a:ext cx="6781800" cy="4327525"/>
          </a:xfrm>
        </p:spPr>
        <p:txBody>
          <a:bodyPr>
            <a:normAutofit/>
          </a:bodyPr>
          <a:lstStyle/>
          <a:p>
            <a:r>
              <a:rPr lang="en-US" sz="2000" b="1" dirty="0" smtClean="0"/>
              <a:t>Diagnosed in 1938 at the age of 5 by Dr. </a:t>
            </a:r>
            <a:r>
              <a:rPr lang="en-US" sz="2000" b="1" dirty="0" err="1" smtClean="0"/>
              <a:t>Kanner</a:t>
            </a:r>
            <a:endParaRPr lang="en-US" sz="2000" b="1" dirty="0" smtClean="0"/>
          </a:p>
          <a:p>
            <a:r>
              <a:rPr lang="en-US" sz="2000" b="1" dirty="0" smtClean="0">
                <a:solidFill>
                  <a:schemeClr val="accent6">
                    <a:lumMod val="60000"/>
                    <a:lumOff val="40000"/>
                  </a:schemeClr>
                </a:solidFill>
              </a:rPr>
              <a:t>The FIRST diagnosed case of autism</a:t>
            </a:r>
          </a:p>
          <a:p>
            <a:r>
              <a:rPr lang="en-US" sz="2000" b="1" dirty="0" smtClean="0"/>
              <a:t>Fixated on spinning objects, spinning himself, and rolling nonsense words around in his mouth</a:t>
            </a:r>
          </a:p>
          <a:p>
            <a:r>
              <a:rPr lang="en-US" sz="2000" b="1" dirty="0" smtClean="0">
                <a:solidFill>
                  <a:schemeClr val="accent6">
                    <a:lumMod val="60000"/>
                    <a:lumOff val="40000"/>
                  </a:schemeClr>
                </a:solidFill>
              </a:rPr>
              <a:t>Rarely listened to/obeyed his parents</a:t>
            </a:r>
          </a:p>
          <a:p>
            <a:r>
              <a:rPr lang="en-US" sz="2000" b="1" dirty="0" smtClean="0"/>
              <a:t>Awkward movements/motor coordination</a:t>
            </a:r>
          </a:p>
          <a:p>
            <a:r>
              <a:rPr lang="en-US" sz="2000" b="1" dirty="0" smtClean="0">
                <a:solidFill>
                  <a:schemeClr val="accent6">
                    <a:lumMod val="60000"/>
                    <a:lumOff val="40000"/>
                  </a:schemeClr>
                </a:solidFill>
              </a:rPr>
              <a:t>No apparent interest in other people or socializing</a:t>
            </a:r>
          </a:p>
          <a:p>
            <a:r>
              <a:rPr lang="en-US" sz="2000" b="1" dirty="0" smtClean="0"/>
              <a:t>Poor eye contact</a:t>
            </a:r>
          </a:p>
          <a:p>
            <a:r>
              <a:rPr lang="en-US" sz="2000" b="1" dirty="0" smtClean="0">
                <a:solidFill>
                  <a:schemeClr val="accent6">
                    <a:lumMod val="60000"/>
                    <a:lumOff val="40000"/>
                  </a:schemeClr>
                </a:solidFill>
              </a:rPr>
              <a:t>Assigned everyone numbers in place of names</a:t>
            </a:r>
          </a:p>
          <a:p>
            <a:r>
              <a:rPr lang="en-US" sz="2000" b="1" dirty="0" smtClean="0"/>
              <a:t>Strong memory for numbers and mathematics</a:t>
            </a:r>
          </a:p>
          <a:p>
            <a:r>
              <a:rPr lang="en-US" sz="2000" b="1" dirty="0" smtClean="0">
                <a:solidFill>
                  <a:schemeClr val="accent6">
                    <a:lumMod val="60000"/>
                    <a:lumOff val="40000"/>
                  </a:schemeClr>
                </a:solidFill>
              </a:rPr>
              <a:t>Institutionalized at age 3  as “hopelessly</a:t>
            </a:r>
            <a:r>
              <a:rPr lang="en-US" b="1" dirty="0" smtClean="0">
                <a:solidFill>
                  <a:schemeClr val="accent6">
                    <a:lumMod val="60000"/>
                    <a:lumOff val="40000"/>
                  </a:schemeClr>
                </a:solidFill>
              </a:rPr>
              <a:t> </a:t>
            </a:r>
            <a:r>
              <a:rPr lang="en-US" sz="2000" b="1" dirty="0" smtClean="0">
                <a:solidFill>
                  <a:schemeClr val="accent6">
                    <a:lumMod val="60000"/>
                    <a:lumOff val="40000"/>
                  </a:schemeClr>
                </a:solidFill>
              </a:rPr>
              <a:t>insane”</a:t>
            </a:r>
          </a:p>
        </p:txBody>
      </p:sp>
      <p:pic>
        <p:nvPicPr>
          <p:cNvPr id="54275" name="Picture 4" descr="http://a.abcnews.com/images/GMA/abc_gma_autism2_100915_wg.jpg"/>
          <p:cNvPicPr>
            <a:picLocks noChangeAspect="1" noChangeArrowheads="1"/>
          </p:cNvPicPr>
          <p:nvPr/>
        </p:nvPicPr>
        <p:blipFill>
          <a:blip r:embed="rId2"/>
          <a:srcRect l="21654" r="19485"/>
          <a:stretch>
            <a:fillRect/>
          </a:stretch>
        </p:blipFill>
        <p:spPr bwMode="auto">
          <a:xfrm>
            <a:off x="6629400" y="3124200"/>
            <a:ext cx="2286000" cy="2182813"/>
          </a:xfrm>
          <a:prstGeom prst="rect">
            <a:avLst/>
          </a:prstGeom>
          <a:noFill/>
          <a:ln w="12700">
            <a:solidFill>
              <a:srgbClr val="000000"/>
            </a:solidFill>
            <a:miter lim="800000"/>
            <a:headEnd/>
            <a:tailEnd/>
          </a:ln>
        </p:spPr>
      </p:pic>
      <p:sp>
        <p:nvSpPr>
          <p:cNvPr id="4" name="TextBox 3"/>
          <p:cNvSpPr txBox="1"/>
          <p:nvPr/>
        </p:nvSpPr>
        <p:spPr>
          <a:xfrm>
            <a:off x="6400800" y="6152906"/>
            <a:ext cx="2286000" cy="307777"/>
          </a:xfrm>
          <a:prstGeom prst="rect">
            <a:avLst/>
          </a:prstGeom>
          <a:noFill/>
        </p:spPr>
        <p:txBody>
          <a:bodyPr wrap="square" rtlCol="0">
            <a:spAutoFit/>
          </a:bodyPr>
          <a:lstStyle/>
          <a:p>
            <a:pPr algn="r">
              <a:buFont typeface="Wingdings 2" pitchFamily="18" charset="2"/>
              <a:buNone/>
            </a:pPr>
            <a:r>
              <a:rPr lang="en-US" sz="1400" i="1" dirty="0"/>
              <a:t>The Atlantic</a:t>
            </a:r>
            <a:r>
              <a:rPr lang="en-US" sz="1400" dirty="0"/>
              <a:t>, October 2010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Donald Triplett — “Case 1”</a:t>
            </a:r>
          </a:p>
        </p:txBody>
      </p:sp>
      <p:sp>
        <p:nvSpPr>
          <p:cNvPr id="3" name="Content Placeholder 2"/>
          <p:cNvSpPr>
            <a:spLocks noGrp="1"/>
          </p:cNvSpPr>
          <p:nvPr>
            <p:ph idx="1"/>
          </p:nvPr>
        </p:nvSpPr>
        <p:spPr>
          <a:xfrm>
            <a:off x="0" y="2149475"/>
            <a:ext cx="8686800" cy="4708525"/>
          </a:xfrm>
        </p:spPr>
        <p:txBody>
          <a:bodyPr>
            <a:normAutofit/>
          </a:bodyPr>
          <a:lstStyle/>
          <a:p>
            <a:pPr>
              <a:lnSpc>
                <a:spcPct val="80000"/>
              </a:lnSpc>
            </a:pPr>
            <a:r>
              <a:rPr lang="en-US" sz="2000" b="1" dirty="0" smtClean="0"/>
              <a:t>High school graduate!</a:t>
            </a:r>
          </a:p>
          <a:p>
            <a:pPr>
              <a:lnSpc>
                <a:spcPct val="80000"/>
              </a:lnSpc>
            </a:pPr>
            <a:r>
              <a:rPr lang="en-US" sz="2000" b="1" dirty="0" smtClean="0">
                <a:solidFill>
                  <a:schemeClr val="accent6"/>
                </a:solidFill>
              </a:rPr>
              <a:t>Worked as a bank teller!</a:t>
            </a:r>
          </a:p>
          <a:p>
            <a:pPr>
              <a:lnSpc>
                <a:spcPct val="80000"/>
              </a:lnSpc>
            </a:pPr>
            <a:r>
              <a:rPr lang="en-US" sz="2000" b="1" dirty="0" smtClean="0"/>
              <a:t>Lives on his own!</a:t>
            </a:r>
          </a:p>
          <a:p>
            <a:pPr>
              <a:lnSpc>
                <a:spcPct val="80000"/>
              </a:lnSpc>
            </a:pPr>
            <a:r>
              <a:rPr lang="en-US" sz="2000" b="1" dirty="0">
                <a:solidFill>
                  <a:schemeClr val="accent6"/>
                </a:solidFill>
              </a:rPr>
              <a:t>G</a:t>
            </a:r>
            <a:r>
              <a:rPr lang="en-US" sz="2000" b="1" dirty="0" smtClean="0">
                <a:solidFill>
                  <a:schemeClr val="accent6"/>
                </a:solidFill>
              </a:rPr>
              <a:t>olfs, drives, and travels the world—all independently!</a:t>
            </a:r>
          </a:p>
          <a:p>
            <a:pPr marL="136525" indent="0">
              <a:lnSpc>
                <a:spcPct val="80000"/>
              </a:lnSpc>
              <a:buNone/>
            </a:pPr>
            <a:r>
              <a:rPr lang="en-US" sz="2000" b="1" i="1" dirty="0" smtClean="0">
                <a:solidFill>
                  <a:schemeClr val="accent6"/>
                </a:solidFill>
              </a:rPr>
              <a:t>      (First developed these skills at the respective ages of 23, 27, and 36)</a:t>
            </a:r>
          </a:p>
          <a:p>
            <a:pPr>
              <a:lnSpc>
                <a:spcPct val="80000"/>
              </a:lnSpc>
            </a:pPr>
            <a:r>
              <a:rPr lang="en-US" sz="2000" b="1" dirty="0" smtClean="0"/>
              <a:t>Still has a fairly rigid routine  (but it is HIS and it involves people and positive goals like exercise, recreation, and scrapbooking)</a:t>
            </a:r>
          </a:p>
          <a:p>
            <a:pPr>
              <a:lnSpc>
                <a:spcPct val="80000"/>
              </a:lnSpc>
            </a:pPr>
            <a:r>
              <a:rPr lang="en-US" sz="2000" b="1" dirty="0" smtClean="0">
                <a:solidFill>
                  <a:schemeClr val="accent6"/>
                </a:solidFill>
              </a:rPr>
              <a:t>Had Community Support (“Acceptance</a:t>
            </a:r>
            <a:r>
              <a:rPr lang="en-US" sz="2000" b="1" dirty="0">
                <a:solidFill>
                  <a:schemeClr val="accent6"/>
                </a:solidFill>
              </a:rPr>
              <a:t>”) “He attended a country school where his peculiarities were accepted and where he made good scholastic progress.” </a:t>
            </a:r>
            <a:endParaRPr lang="en-US" sz="2000" b="1" dirty="0" smtClean="0">
              <a:solidFill>
                <a:schemeClr val="accent6"/>
              </a:solidFill>
            </a:endParaRPr>
          </a:p>
          <a:p>
            <a:pPr>
              <a:lnSpc>
                <a:spcPct val="80000"/>
              </a:lnSpc>
            </a:pPr>
            <a:r>
              <a:rPr lang="en-US" sz="2000" b="1" dirty="0" smtClean="0"/>
              <a:t>Had neighbors and friends who would “not only shrug off his oddities, but openly admire his strengths”</a:t>
            </a:r>
          </a:p>
          <a:p>
            <a:pPr>
              <a:lnSpc>
                <a:spcPct val="80000"/>
              </a:lnSpc>
            </a:pPr>
            <a:r>
              <a:rPr lang="en-US" sz="2000" b="1" dirty="0" smtClean="0">
                <a:solidFill>
                  <a:schemeClr val="accent6"/>
                </a:solidFill>
              </a:rPr>
              <a:t>Had early childhood “interventions” (farming, mainly) </a:t>
            </a:r>
          </a:p>
          <a:p>
            <a:pPr>
              <a:lnSpc>
                <a:spcPct val="80000"/>
              </a:lnSpc>
            </a:pPr>
            <a:r>
              <a:rPr lang="en-US" sz="2000" b="1" dirty="0"/>
              <a:t>Had suitable goals tied to his areas of preoccupation </a:t>
            </a:r>
          </a:p>
          <a:p>
            <a:pPr algn="r">
              <a:lnSpc>
                <a:spcPct val="80000"/>
              </a:lnSpc>
              <a:buFont typeface="Wingdings 2" pitchFamily="18" charset="2"/>
              <a:buNone/>
            </a:pPr>
            <a:r>
              <a:rPr lang="en-US" sz="1600" i="1" dirty="0" smtClean="0">
                <a:hlinkClick r:id="rId2"/>
              </a:rPr>
              <a:t>The Atlantic</a:t>
            </a:r>
            <a:r>
              <a:rPr lang="en-US" sz="1600" dirty="0" smtClean="0">
                <a:hlinkClick r:id="rId2"/>
              </a:rPr>
              <a:t>, October 2010</a:t>
            </a:r>
            <a:endParaRPr lang="en-US" sz="1100" dirty="0" smtClean="0"/>
          </a:p>
          <a:p>
            <a:pPr>
              <a:lnSpc>
                <a:spcPct val="80000"/>
              </a:lnSpc>
            </a:pPr>
            <a:endParaRPr lang="en-US" sz="1100" dirty="0" smtClean="0"/>
          </a:p>
        </p:txBody>
      </p:sp>
      <p:pic>
        <p:nvPicPr>
          <p:cNvPr id="55299" name="Picture 2" descr="Donald Triplett"/>
          <p:cNvPicPr>
            <a:picLocks noChangeAspect="1" noChangeArrowheads="1"/>
          </p:cNvPicPr>
          <p:nvPr/>
        </p:nvPicPr>
        <p:blipFill>
          <a:blip r:embed="rId3"/>
          <a:srcRect/>
          <a:stretch>
            <a:fillRect/>
          </a:stretch>
        </p:blipFill>
        <p:spPr bwMode="auto">
          <a:xfrm>
            <a:off x="6400800" y="1143000"/>
            <a:ext cx="2514600" cy="1885950"/>
          </a:xfrm>
          <a:prstGeom prst="rect">
            <a:avLst/>
          </a:prstGeom>
          <a:noFill/>
          <a:ln w="9525">
            <a:noFill/>
            <a:miter lim="800000"/>
            <a:headEnd/>
            <a:tailEnd/>
          </a:ln>
        </p:spPr>
      </p:pic>
      <p:sp>
        <p:nvSpPr>
          <p:cNvPr id="4" name="TextBox 3"/>
          <p:cNvSpPr txBox="1"/>
          <p:nvPr/>
        </p:nvSpPr>
        <p:spPr>
          <a:xfrm>
            <a:off x="551848" y="1624310"/>
            <a:ext cx="3733800" cy="461665"/>
          </a:xfrm>
          <a:prstGeom prst="rect">
            <a:avLst/>
          </a:prstGeom>
          <a:noFill/>
        </p:spPr>
        <p:txBody>
          <a:bodyPr wrap="square" rtlCol="0">
            <a:spAutoFit/>
          </a:bodyPr>
          <a:lstStyle/>
          <a:p>
            <a:r>
              <a:rPr lang="en-US" sz="2400" b="1" dirty="0">
                <a:solidFill>
                  <a:schemeClr val="accent6">
                    <a:lumMod val="60000"/>
                    <a:lumOff val="40000"/>
                  </a:schemeClr>
                </a:solidFill>
                <a:effectLst>
                  <a:outerShdw blurRad="38100" dist="38100" dir="2700000" algn="tl">
                    <a:srgbClr val="000000">
                      <a:alpha val="43137"/>
                    </a:srgbClr>
                  </a:outerShdw>
                </a:effectLst>
              </a:rPr>
              <a:t>Now nearly </a:t>
            </a:r>
            <a:r>
              <a:rPr lang="en-US" sz="2400" b="1" dirty="0" smtClean="0">
                <a:solidFill>
                  <a:schemeClr val="accent6">
                    <a:lumMod val="60000"/>
                    <a:lumOff val="40000"/>
                  </a:schemeClr>
                </a:solidFill>
                <a:effectLst>
                  <a:outerShdw blurRad="38100" dist="38100" dir="2700000" algn="tl">
                    <a:srgbClr val="000000">
                      <a:alpha val="43137"/>
                    </a:srgbClr>
                  </a:outerShdw>
                </a:effectLst>
              </a:rPr>
              <a:t>80…</a:t>
            </a:r>
            <a:endParaRPr lang="en-US" sz="2400" b="1" dirty="0">
              <a:solidFill>
                <a:schemeClr val="accent6">
                  <a:lumMod val="60000"/>
                  <a:lumOff val="4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76200" y="274638"/>
            <a:ext cx="9067800" cy="1143000"/>
          </a:xfrm>
        </p:spPr>
        <p:txBody>
          <a:bodyPr>
            <a:noAutofit/>
          </a:bodyPr>
          <a:lstStyle/>
          <a:p>
            <a:pPr fontAlgn="auto">
              <a:spcAft>
                <a:spcPts val="0"/>
              </a:spcAft>
              <a:defRPr/>
            </a:pPr>
            <a:r>
              <a:rPr lang="en-US" sz="3800" dirty="0" smtClean="0">
                <a:solidFill>
                  <a:schemeClr val="accent1"/>
                </a:solidFill>
              </a:rPr>
              <a:t>Common Denominators of Success</a:t>
            </a:r>
          </a:p>
        </p:txBody>
      </p:sp>
      <p:sp>
        <p:nvSpPr>
          <p:cNvPr id="207875" name="Rectangle 3"/>
          <p:cNvSpPr>
            <a:spLocks noGrp="1" noChangeArrowheads="1"/>
          </p:cNvSpPr>
          <p:nvPr>
            <p:ph type="body" idx="1"/>
          </p:nvPr>
        </p:nvSpPr>
        <p:spPr>
          <a:xfrm>
            <a:off x="152400" y="1447800"/>
            <a:ext cx="8991600" cy="5181600"/>
          </a:xfrm>
        </p:spPr>
        <p:txBody>
          <a:bodyPr>
            <a:normAutofit fontScale="92500" lnSpcReduction="20000"/>
          </a:bodyPr>
          <a:lstStyle/>
          <a:p>
            <a:pPr marL="548640" indent="-411480" fontAlgn="auto">
              <a:spcAft>
                <a:spcPts val="0"/>
              </a:spcAft>
              <a:buClr>
                <a:schemeClr val="tx1">
                  <a:shade val="95000"/>
                </a:schemeClr>
              </a:buClr>
              <a:buFont typeface="Wingdings 2"/>
              <a:buChar char=""/>
              <a:defRPr/>
            </a:pPr>
            <a:r>
              <a:rPr lang="en-US" b="1" dirty="0" smtClean="0">
                <a:solidFill>
                  <a:schemeClr val="accent5"/>
                </a:solidFill>
              </a:rPr>
              <a:t>Bottom Line: </a:t>
            </a:r>
            <a:r>
              <a:rPr lang="en-US" b="1" dirty="0" smtClean="0"/>
              <a:t>Even with autism-spectrum characteristics, people can be WILDLY successful!</a:t>
            </a:r>
          </a:p>
          <a:p>
            <a:pPr marL="548640" indent="-411480" fontAlgn="auto">
              <a:spcAft>
                <a:spcPts val="0"/>
              </a:spcAft>
              <a:buClr>
                <a:schemeClr val="tx1">
                  <a:shade val="95000"/>
                </a:schemeClr>
              </a:buClr>
              <a:buFont typeface="Wingdings 2"/>
              <a:buChar char=""/>
              <a:defRPr/>
            </a:pPr>
            <a:r>
              <a:rPr lang="en-US" b="1" dirty="0" smtClean="0"/>
              <a:t>Even in more severe cases, there is always HOPE!</a:t>
            </a:r>
          </a:p>
          <a:p>
            <a:pPr marL="548640" indent="-411480" fontAlgn="auto">
              <a:spcAft>
                <a:spcPts val="0"/>
              </a:spcAft>
              <a:buClr>
                <a:schemeClr val="tx1">
                  <a:shade val="95000"/>
                </a:schemeClr>
              </a:buClr>
              <a:buFont typeface="Wingdings 2"/>
              <a:buChar char=""/>
              <a:defRPr/>
            </a:pPr>
            <a:r>
              <a:rPr lang="en-US" b="1" dirty="0" smtClean="0">
                <a:solidFill>
                  <a:schemeClr val="accent6"/>
                </a:solidFill>
              </a:rPr>
              <a:t>Study of 241 adolescents and adults with ASD (69% with ID!) over 5-year period found that </a:t>
            </a:r>
          </a:p>
          <a:p>
            <a:pPr marL="137160" indent="0" fontAlgn="auto">
              <a:spcAft>
                <a:spcPts val="0"/>
              </a:spcAft>
              <a:buClr>
                <a:schemeClr val="tx1">
                  <a:shade val="95000"/>
                </a:schemeClr>
              </a:buClr>
              <a:buNone/>
              <a:defRPr/>
            </a:pPr>
            <a:r>
              <a:rPr lang="en-US" b="1" i="1" dirty="0">
                <a:solidFill>
                  <a:schemeClr val="accent6"/>
                </a:solidFill>
              </a:rPr>
              <a:t> </a:t>
            </a:r>
            <a:r>
              <a:rPr lang="en-US" b="1" i="1" dirty="0" smtClean="0">
                <a:solidFill>
                  <a:schemeClr val="accent6"/>
                </a:solidFill>
              </a:rPr>
              <a:t>       </a:t>
            </a:r>
            <a:r>
              <a:rPr lang="en-US" b="1" i="1" dirty="0" smtClean="0">
                <a:solidFill>
                  <a:schemeClr val="accent5"/>
                </a:solidFill>
              </a:rPr>
              <a:t>“On average, people are getting better.” </a:t>
            </a:r>
            <a:r>
              <a:rPr lang="en-US" sz="1400" b="1" dirty="0" smtClean="0"/>
              <a:t>(Shattuck et al, 2007)</a:t>
            </a:r>
          </a:p>
          <a:p>
            <a:pPr marL="548640" indent="-411480" fontAlgn="auto">
              <a:spcAft>
                <a:spcPts val="0"/>
              </a:spcAft>
              <a:buClr>
                <a:schemeClr val="tx1">
                  <a:shade val="95000"/>
                </a:schemeClr>
              </a:buClr>
              <a:buFont typeface="Wingdings 2"/>
              <a:buChar char=""/>
              <a:defRPr/>
            </a:pPr>
            <a:r>
              <a:rPr lang="en-US" sz="2600" b="1" i="1" dirty="0" smtClean="0">
                <a:solidFill>
                  <a:schemeClr val="accent6">
                    <a:lumMod val="60000"/>
                    <a:lumOff val="40000"/>
                  </a:schemeClr>
                </a:solidFill>
              </a:rPr>
              <a:t>“Science </a:t>
            </a:r>
            <a:r>
              <a:rPr lang="en-US" sz="2600" b="1" i="1" dirty="0">
                <a:solidFill>
                  <a:schemeClr val="accent6">
                    <a:lumMod val="60000"/>
                    <a:lumOff val="40000"/>
                  </a:schemeClr>
                </a:solidFill>
              </a:rPr>
              <a:t>is telling us autism is not a fixed life sentence because people improve – sometimes a little bit, and sometimes a lot, and sometimes they even stay improved</a:t>
            </a:r>
            <a:r>
              <a:rPr lang="en-US" sz="2600" b="1" i="1" dirty="0" smtClean="0">
                <a:solidFill>
                  <a:schemeClr val="accent6">
                    <a:lumMod val="60000"/>
                    <a:lumOff val="40000"/>
                  </a:schemeClr>
                </a:solidFill>
              </a:rPr>
              <a:t>.”     </a:t>
            </a:r>
          </a:p>
          <a:p>
            <a:pPr marL="137160" indent="0" fontAlgn="auto">
              <a:spcAft>
                <a:spcPts val="0"/>
              </a:spcAft>
              <a:buClr>
                <a:schemeClr val="tx1">
                  <a:shade val="95000"/>
                </a:schemeClr>
              </a:buClr>
              <a:buNone/>
              <a:defRPr/>
            </a:pPr>
            <a:r>
              <a:rPr lang="en-US" sz="2600" b="1" i="1" dirty="0">
                <a:solidFill>
                  <a:schemeClr val="accent6">
                    <a:lumMod val="60000"/>
                    <a:lumOff val="40000"/>
                  </a:schemeClr>
                </a:solidFill>
              </a:rPr>
              <a:t> </a:t>
            </a:r>
            <a:r>
              <a:rPr lang="en-US" sz="2600" b="1" i="1" dirty="0" smtClean="0">
                <a:solidFill>
                  <a:schemeClr val="accent6">
                    <a:lumMod val="60000"/>
                    <a:lumOff val="40000"/>
                  </a:schemeClr>
                </a:solidFill>
              </a:rPr>
              <a:t>                         </a:t>
            </a:r>
            <a:r>
              <a:rPr lang="en-US" sz="1800" dirty="0" smtClean="0"/>
              <a:t>~</a:t>
            </a:r>
            <a:r>
              <a:rPr lang="en-US" sz="1800" dirty="0"/>
              <a:t>Dr. Martha Herbert, </a:t>
            </a:r>
            <a:r>
              <a:rPr lang="en-US" sz="1800" dirty="0" smtClean="0"/>
              <a:t>neurology </a:t>
            </a:r>
            <a:r>
              <a:rPr lang="en-US" sz="1800" dirty="0"/>
              <a:t>professor at Harvard Medical </a:t>
            </a:r>
            <a:r>
              <a:rPr lang="en-US" sz="1800" dirty="0" smtClean="0"/>
              <a:t>School</a:t>
            </a:r>
          </a:p>
          <a:p>
            <a:pPr marL="548640" indent="-411480" fontAlgn="auto">
              <a:spcAft>
                <a:spcPts val="0"/>
              </a:spcAft>
              <a:buClr>
                <a:schemeClr val="tx1">
                  <a:shade val="95000"/>
                </a:schemeClr>
              </a:buClr>
              <a:buFont typeface="Wingdings 2"/>
              <a:buChar char=""/>
              <a:defRPr/>
            </a:pPr>
            <a:endParaRPr lang="en-US" b="1" dirty="0" smtClean="0"/>
          </a:p>
          <a:p>
            <a:pPr marL="548640" indent="-411480" fontAlgn="auto">
              <a:spcAft>
                <a:spcPts val="0"/>
              </a:spcAft>
              <a:buClr>
                <a:schemeClr val="tx1">
                  <a:shade val="95000"/>
                </a:schemeClr>
              </a:buClr>
              <a:buFont typeface="Wingdings 2"/>
              <a:buChar char=""/>
              <a:defRPr/>
            </a:pPr>
            <a:r>
              <a:rPr lang="en-US" b="1" u="sng" dirty="0" smtClean="0">
                <a:solidFill>
                  <a:schemeClr val="accent6"/>
                </a:solidFill>
                <a:effectLst>
                  <a:outerShdw blurRad="38100" dist="38100" dir="2700000" algn="tl">
                    <a:srgbClr val="000000">
                      <a:alpha val="43137"/>
                    </a:srgbClr>
                  </a:outerShdw>
                </a:effectLst>
              </a:rPr>
              <a:t>“Critical Success Factors”</a:t>
            </a:r>
            <a:r>
              <a:rPr lang="en-US" b="1" dirty="0" smtClean="0">
                <a:solidFill>
                  <a:schemeClr val="accent6"/>
                </a:solidFill>
                <a:effectLst>
                  <a:outerShdw blurRad="38100" dist="38100" dir="2700000" algn="tl">
                    <a:srgbClr val="000000">
                      <a:alpha val="43137"/>
                    </a:srgbClr>
                  </a:outerShdw>
                </a:effectLst>
              </a:rPr>
              <a:t> </a:t>
            </a:r>
            <a:r>
              <a:rPr lang="en-US" dirty="0" smtClean="0"/>
              <a:t>Handout</a:t>
            </a:r>
          </a:p>
          <a:p>
            <a:pPr marL="137160" indent="0" algn="ctr" fontAlgn="auto">
              <a:spcAft>
                <a:spcPts val="0"/>
              </a:spcAft>
              <a:buClr>
                <a:schemeClr val="tx1">
                  <a:shade val="95000"/>
                </a:schemeClr>
              </a:buClr>
              <a:buNone/>
              <a:defRPr/>
            </a:pPr>
            <a:r>
              <a:rPr lang="en-US" b="1" dirty="0" smtClean="0">
                <a:solidFill>
                  <a:srgbClr val="FF0000"/>
                </a:solidFill>
                <a:effectLst>
                  <a:outerShdw blurRad="38100" dist="38100" dir="2700000" algn="tl">
                    <a:srgbClr val="000000">
                      <a:alpha val="43137"/>
                    </a:srgbClr>
                  </a:outerShdw>
                </a:effectLst>
              </a:rPr>
              <a:t>SYSTEMS   </a:t>
            </a:r>
            <a:r>
              <a:rPr lang="en-US" b="1" dirty="0" err="1" smtClean="0">
                <a:solidFill>
                  <a:srgbClr val="FF0000"/>
                </a:solidFill>
                <a:effectLst>
                  <a:outerShdw blurRad="38100" dist="38100" dir="2700000" algn="tl">
                    <a:srgbClr val="000000">
                      <a:alpha val="43137"/>
                    </a:srgbClr>
                  </a:outerShdw>
                </a:effectLst>
              </a:rPr>
              <a:t>SYSTEMS</a:t>
            </a:r>
            <a:r>
              <a:rPr lang="en-US" b="1" dirty="0" smtClean="0">
                <a:solidFill>
                  <a:srgbClr val="FF0000"/>
                </a:solidFill>
                <a:effectLst>
                  <a:outerShdw blurRad="38100" dist="38100" dir="2700000" algn="tl">
                    <a:srgbClr val="000000">
                      <a:alpha val="43137"/>
                    </a:srgbClr>
                  </a:outerShdw>
                </a:effectLst>
              </a:rPr>
              <a:t>   </a:t>
            </a:r>
            <a:r>
              <a:rPr lang="en-US" b="1" dirty="0" err="1" smtClean="0">
                <a:solidFill>
                  <a:srgbClr val="FF0000"/>
                </a:solidFill>
                <a:effectLst>
                  <a:outerShdw blurRad="38100" dist="38100" dir="2700000" algn="tl">
                    <a:srgbClr val="000000">
                      <a:alpha val="43137"/>
                    </a:srgbClr>
                  </a:outerShdw>
                </a:effectLst>
              </a:rPr>
              <a:t>SYSTEMS</a:t>
            </a:r>
            <a:r>
              <a:rPr lang="en-US" b="1" dirty="0" smtClean="0">
                <a:solidFill>
                  <a:srgbClr val="FF0000"/>
                </a:solidFill>
                <a:effectLst>
                  <a:outerShdw blurRad="38100" dist="38100" dir="2700000" algn="tl">
                    <a:srgbClr val="000000">
                      <a:alpha val="43137"/>
                    </a:srgbClr>
                  </a:outerShdw>
                </a:effectLst>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7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78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78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78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78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787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7875">
                                            <p:txEl>
                                              <p:pRg st="8" end="8"/>
                                            </p:txEl>
                                          </p:spTgt>
                                        </p:tgtEl>
                                        <p:attrNameLst>
                                          <p:attrName>style.visibility</p:attrName>
                                        </p:attrNameLst>
                                      </p:cBhvr>
                                      <p:to>
                                        <p:strVal val="visible"/>
                                      </p:to>
                                    </p:set>
                                  </p:childTnLst>
                                </p:cTn>
                              </p:par>
                              <p:par>
                                <p:cTn id="31" presetID="26" presetClass="emph" presetSubtype="0" repeatCount="indefinite" fill="hold" nodeType="withEffect">
                                  <p:stCondLst>
                                    <p:cond delay="0"/>
                                  </p:stCondLst>
                                  <p:childTnLst>
                                    <p:animEffect transition="out" filter="fade">
                                      <p:cBhvr>
                                        <p:cTn id="32" dur="2000" tmFilter="0, 0; .2, .5; .8, .5; 1, 0"/>
                                        <p:tgtEl>
                                          <p:spTgt spid="207875">
                                            <p:txEl>
                                              <p:pRg st="8" end="8"/>
                                            </p:txEl>
                                          </p:spTgt>
                                        </p:tgtEl>
                                      </p:cBhvr>
                                    </p:animEffect>
                                    <p:animScale>
                                      <p:cBhvr>
                                        <p:cTn id="33" dur="1000" autoRev="1" fill="hold"/>
                                        <p:tgtEl>
                                          <p:spTgt spid="207875">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The 3 “Terrible Questions”</a:t>
            </a:r>
            <a:endParaRPr lang="en-US" dirty="0"/>
          </a:p>
        </p:txBody>
      </p:sp>
      <p:sp>
        <p:nvSpPr>
          <p:cNvPr id="60418" name="Content Placeholder 2"/>
          <p:cNvSpPr>
            <a:spLocks noGrp="1"/>
          </p:cNvSpPr>
          <p:nvPr>
            <p:ph idx="1"/>
          </p:nvPr>
        </p:nvSpPr>
        <p:spPr/>
        <p:txBody>
          <a:bodyPr/>
          <a:lstStyle/>
          <a:p>
            <a:pPr marL="650875" indent="-514350">
              <a:buFont typeface="Lucida Sans" pitchFamily="34" charset="0"/>
              <a:buAutoNum type="arabicPeriod"/>
            </a:pPr>
            <a:r>
              <a:rPr lang="en-US" b="1" dirty="0" smtClean="0">
                <a:solidFill>
                  <a:schemeClr val="accent5"/>
                </a:solidFill>
                <a:effectLst>
                  <a:outerShdw blurRad="38100" dist="38100" dir="2700000" algn="tl">
                    <a:srgbClr val="000000">
                      <a:alpha val="43137"/>
                    </a:srgbClr>
                  </a:outerShdw>
                </a:effectLst>
              </a:rPr>
              <a:t>Will my child ever live on their own?</a:t>
            </a:r>
          </a:p>
          <a:p>
            <a:pPr marL="650875" indent="-514350">
              <a:buFont typeface="Lucida Sans" pitchFamily="34" charset="0"/>
              <a:buAutoNum type="arabicPeriod"/>
            </a:pPr>
            <a:r>
              <a:rPr lang="en-US" b="1" dirty="0" smtClean="0">
                <a:solidFill>
                  <a:schemeClr val="accent5"/>
                </a:solidFill>
                <a:effectLst>
                  <a:outerShdw blurRad="38100" dist="38100" dir="2700000" algn="tl">
                    <a:srgbClr val="000000">
                      <a:alpha val="43137"/>
                    </a:srgbClr>
                  </a:outerShdw>
                </a:effectLst>
              </a:rPr>
              <a:t>Will my child ever have a job?</a:t>
            </a:r>
          </a:p>
          <a:p>
            <a:pPr marL="650875" indent="-514350">
              <a:buFont typeface="Lucida Sans" pitchFamily="34" charset="0"/>
              <a:buAutoNum type="arabicPeriod"/>
            </a:pPr>
            <a:r>
              <a:rPr lang="en-US" b="1" dirty="0" smtClean="0">
                <a:solidFill>
                  <a:schemeClr val="accent5"/>
                </a:solidFill>
                <a:effectLst>
                  <a:outerShdw blurRad="38100" dist="38100" dir="2700000" algn="tl">
                    <a:srgbClr val="000000">
                      <a:alpha val="43137"/>
                    </a:srgbClr>
                  </a:outerShdw>
                </a:effectLst>
              </a:rPr>
              <a:t>Will my child ever be normal? </a:t>
            </a:r>
          </a:p>
          <a:p>
            <a:pPr marL="136525" indent="0">
              <a:buNone/>
            </a:pPr>
            <a:r>
              <a:rPr lang="en-US" b="1" i="1" dirty="0" smtClean="0">
                <a:solidFill>
                  <a:schemeClr val="accent1"/>
                </a:solidFill>
                <a:effectLst>
                  <a:outerShdw blurRad="38100" dist="38100" dir="2700000" algn="tl">
                    <a:srgbClr val="000000">
                      <a:alpha val="43137"/>
                    </a:srgbClr>
                  </a:outerShdw>
                </a:effectLst>
              </a:rPr>
              <a:t>  (What will happen to my child when I die?)</a:t>
            </a:r>
          </a:p>
        </p:txBody>
      </p:sp>
      <p:pic>
        <p:nvPicPr>
          <p:cNvPr id="60421" name="Picture 5" descr="worried-senior-couple%E2%80%941"/>
          <p:cNvPicPr>
            <a:picLocks noChangeAspect="1" noChangeArrowheads="1"/>
          </p:cNvPicPr>
          <p:nvPr/>
        </p:nvPicPr>
        <p:blipFill>
          <a:blip r:embed="rId2"/>
          <a:srcRect/>
          <a:stretch>
            <a:fillRect/>
          </a:stretch>
        </p:blipFill>
        <p:spPr bwMode="auto">
          <a:xfrm>
            <a:off x="1600200" y="3810000"/>
            <a:ext cx="5695950" cy="28384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The 3 “Terrible Questions”</a:t>
            </a:r>
            <a:endParaRPr lang="en-US" dirty="0"/>
          </a:p>
        </p:txBody>
      </p:sp>
      <p:sp>
        <p:nvSpPr>
          <p:cNvPr id="60418" name="Content Placeholder 2"/>
          <p:cNvSpPr>
            <a:spLocks noGrp="1"/>
          </p:cNvSpPr>
          <p:nvPr>
            <p:ph idx="1"/>
          </p:nvPr>
        </p:nvSpPr>
        <p:spPr>
          <a:xfrm>
            <a:off x="457200" y="1600201"/>
            <a:ext cx="8229600" cy="3886200"/>
          </a:xfrm>
        </p:spPr>
        <p:txBody>
          <a:bodyPr/>
          <a:lstStyle/>
          <a:p>
            <a:pPr marL="650875" indent="-514350">
              <a:buFont typeface="Lucida Sans" pitchFamily="34" charset="0"/>
              <a:buAutoNum type="arabicPeriod"/>
            </a:pPr>
            <a:r>
              <a:rPr lang="en-US" b="1" dirty="0" smtClean="0">
                <a:solidFill>
                  <a:schemeClr val="accent5"/>
                </a:solidFill>
                <a:effectLst>
                  <a:outerShdw blurRad="38100" dist="38100" dir="2700000" algn="tl">
                    <a:srgbClr val="000000">
                      <a:alpha val="43137"/>
                    </a:srgbClr>
                  </a:outerShdw>
                </a:effectLst>
              </a:rPr>
              <a:t>Will my child ever live on their own?</a:t>
            </a:r>
          </a:p>
          <a:p>
            <a:pPr marL="650875" indent="-514350">
              <a:buFont typeface="Lucida Sans" pitchFamily="34" charset="0"/>
              <a:buAutoNum type="arabicPeriod"/>
            </a:pPr>
            <a:r>
              <a:rPr lang="en-US" b="1" dirty="0" smtClean="0">
                <a:solidFill>
                  <a:schemeClr val="accent5"/>
                </a:solidFill>
                <a:effectLst>
                  <a:outerShdw blurRad="38100" dist="38100" dir="2700000" algn="tl">
                    <a:srgbClr val="000000">
                      <a:alpha val="43137"/>
                    </a:srgbClr>
                  </a:outerShdw>
                </a:effectLst>
              </a:rPr>
              <a:t>Will my child ever have a job?</a:t>
            </a:r>
          </a:p>
          <a:p>
            <a:pPr marL="650875" indent="-514350">
              <a:buFont typeface="Lucida Sans" pitchFamily="34" charset="0"/>
              <a:buAutoNum type="arabicPeriod"/>
            </a:pPr>
            <a:r>
              <a:rPr lang="en-US" b="1" dirty="0" smtClean="0">
                <a:solidFill>
                  <a:schemeClr val="accent5"/>
                </a:solidFill>
                <a:effectLst>
                  <a:outerShdw blurRad="38100" dist="38100" dir="2700000" algn="tl">
                    <a:srgbClr val="000000">
                      <a:alpha val="43137"/>
                    </a:srgbClr>
                  </a:outerShdw>
                </a:effectLst>
              </a:rPr>
              <a:t>Will my child ever be normal? </a:t>
            </a:r>
          </a:p>
          <a:p>
            <a:pPr marL="136525" indent="0">
              <a:buNone/>
            </a:pPr>
            <a:r>
              <a:rPr lang="en-US" b="1" i="1" dirty="0" smtClean="0">
                <a:solidFill>
                  <a:schemeClr val="accent1"/>
                </a:solidFill>
                <a:effectLst>
                  <a:outerShdw blurRad="38100" dist="38100" dir="2700000" algn="tl">
                    <a:srgbClr val="000000">
                      <a:alpha val="43137"/>
                    </a:srgbClr>
                  </a:outerShdw>
                </a:effectLst>
              </a:rPr>
              <a:t>  (What will happen to my child when I die?)</a:t>
            </a:r>
            <a:endParaRPr lang="en-US" sz="800" b="1" i="1" dirty="0" smtClean="0">
              <a:solidFill>
                <a:schemeClr val="accent1"/>
              </a:solidFill>
              <a:effectLst>
                <a:outerShdw blurRad="38100" dist="38100" dir="2700000" algn="tl">
                  <a:srgbClr val="000000">
                    <a:alpha val="43137"/>
                  </a:srgbClr>
                </a:outerShdw>
              </a:effectLst>
            </a:endParaRPr>
          </a:p>
          <a:p>
            <a:pPr marL="136525" indent="0">
              <a:buNone/>
            </a:pPr>
            <a:endParaRPr lang="en-US" sz="800" b="1" i="1" dirty="0" smtClean="0">
              <a:solidFill>
                <a:schemeClr val="accent1"/>
              </a:solidFill>
              <a:effectLst>
                <a:outerShdw blurRad="38100" dist="38100" dir="2700000" algn="tl">
                  <a:srgbClr val="000000">
                    <a:alpha val="43137"/>
                  </a:srgbClr>
                </a:outerShdw>
              </a:effectLst>
            </a:endParaRPr>
          </a:p>
          <a:p>
            <a:pPr marL="136525" indent="0">
              <a:buClr>
                <a:schemeClr val="accent1"/>
              </a:buClr>
              <a:buNone/>
            </a:pPr>
            <a:r>
              <a:rPr lang="en-US" sz="1800" b="1" dirty="0">
                <a:solidFill>
                  <a:schemeClr val="accent6"/>
                </a:solidFill>
                <a:effectLst>
                  <a:outerShdw blurRad="38100" dist="38100" dir="2700000" algn="tl">
                    <a:srgbClr val="000000">
                      <a:alpha val="43137"/>
                    </a:srgbClr>
                  </a:outerShdw>
                </a:effectLst>
              </a:rPr>
              <a:t>Recent study of </a:t>
            </a:r>
            <a:r>
              <a:rPr lang="en-US" sz="1800" b="1" i="1" dirty="0">
                <a:solidFill>
                  <a:schemeClr val="accent6"/>
                </a:solidFill>
                <a:effectLst>
                  <a:outerShdw blurRad="38100" dist="38100" dir="2700000" algn="tl">
                    <a:srgbClr val="000000">
                      <a:alpha val="43137"/>
                    </a:srgbClr>
                  </a:outerShdw>
                </a:effectLst>
              </a:rPr>
              <a:t>diagnosed </a:t>
            </a:r>
            <a:r>
              <a:rPr lang="en-US" sz="1800" b="1" dirty="0">
                <a:solidFill>
                  <a:schemeClr val="accent6"/>
                </a:solidFill>
                <a:effectLst>
                  <a:outerShdw blurRad="38100" dist="38100" dir="2700000" algn="tl">
                    <a:srgbClr val="000000">
                      <a:alpha val="43137"/>
                    </a:srgbClr>
                  </a:outerShdw>
                </a:effectLst>
              </a:rPr>
              <a:t>AS/HFA adults in Utah found the following:</a:t>
            </a:r>
          </a:p>
          <a:p>
            <a:pPr>
              <a:buClr>
                <a:schemeClr val="accent1"/>
              </a:buClr>
              <a:buFont typeface="Wingdings" pitchFamily="2" charset="2"/>
              <a:buChar char="§"/>
            </a:pPr>
            <a:r>
              <a:rPr lang="en-US" sz="2400" dirty="0"/>
              <a:t>Over 60% </a:t>
            </a:r>
            <a:r>
              <a:rPr lang="en-US" sz="2400" dirty="0" smtClean="0"/>
              <a:t>employed </a:t>
            </a:r>
            <a:r>
              <a:rPr lang="en-US" sz="2000" i="1" dirty="0" smtClean="0">
                <a:solidFill>
                  <a:schemeClr val="tx2"/>
                </a:solidFill>
              </a:rPr>
              <a:t>(this is roughly 33% overall for ASD’s)</a:t>
            </a:r>
            <a:endParaRPr lang="en-US" sz="2000" i="1" dirty="0">
              <a:solidFill>
                <a:schemeClr val="tx2"/>
              </a:solidFill>
            </a:endParaRPr>
          </a:p>
          <a:p>
            <a:pPr>
              <a:buClr>
                <a:schemeClr val="accent1"/>
              </a:buClr>
              <a:buFont typeface="Wingdings" pitchFamily="2" charset="2"/>
              <a:buChar char="§"/>
            </a:pPr>
            <a:r>
              <a:rPr lang="en-US" sz="2400" dirty="0"/>
              <a:t>Nearly 17% married</a:t>
            </a:r>
          </a:p>
          <a:p>
            <a:pPr>
              <a:buClr>
                <a:schemeClr val="accent1"/>
              </a:buClr>
              <a:buFont typeface="Wingdings" pitchFamily="2" charset="2"/>
              <a:buChar char="§"/>
            </a:pPr>
            <a:r>
              <a:rPr lang="en-US" sz="2400" dirty="0"/>
              <a:t>Over half live independently</a:t>
            </a:r>
          </a:p>
          <a:p>
            <a:pPr algn="r">
              <a:buClr>
                <a:schemeClr val="accent1"/>
              </a:buClr>
              <a:buFont typeface="Wingdings" pitchFamily="2" charset="2"/>
              <a:buNone/>
            </a:pPr>
            <a:r>
              <a:rPr lang="en-US" sz="1200" dirty="0"/>
              <a:t>(Source: Farley, 2008</a:t>
            </a:r>
            <a:r>
              <a:rPr lang="en-US" sz="1200" dirty="0" smtClean="0"/>
              <a:t>)</a:t>
            </a:r>
          </a:p>
          <a:p>
            <a:pPr marL="136525" indent="0">
              <a:buNone/>
            </a:pPr>
            <a:endParaRPr lang="en-US" b="1" i="1" dirty="0" smtClean="0">
              <a:solidFill>
                <a:schemeClr val="accent1"/>
              </a:solidFill>
              <a:effectLst>
                <a:outerShdw blurRad="38100" dist="38100" dir="2700000" algn="tl">
                  <a:srgbClr val="000000">
                    <a:alpha val="43137"/>
                  </a:srgbClr>
                </a:outerShdw>
              </a:effectLst>
            </a:endParaRPr>
          </a:p>
        </p:txBody>
      </p:sp>
      <p:sp>
        <p:nvSpPr>
          <p:cNvPr id="3" name="TextBox 2"/>
          <p:cNvSpPr txBox="1"/>
          <p:nvPr/>
        </p:nvSpPr>
        <p:spPr>
          <a:xfrm>
            <a:off x="0" y="5791200"/>
            <a:ext cx="9144000" cy="923330"/>
          </a:xfrm>
          <a:prstGeom prst="rect">
            <a:avLst/>
          </a:prstGeom>
          <a:noFill/>
        </p:spPr>
        <p:txBody>
          <a:bodyPr wrap="square" rtlCol="0">
            <a:spAutoFit/>
          </a:bodyPr>
          <a:lstStyle/>
          <a:p>
            <a:r>
              <a:rPr lang="en-US" b="1" dirty="0">
                <a:solidFill>
                  <a:schemeClr val="accent6"/>
                </a:solidFill>
                <a:effectLst>
                  <a:outerShdw blurRad="38100" dist="38100" dir="2700000" algn="tl">
                    <a:srgbClr val="000000">
                      <a:alpha val="43137"/>
                    </a:srgbClr>
                  </a:outerShdw>
                </a:effectLst>
              </a:rPr>
              <a:t>Other studies of officially diagnosed ASD adults have found that,  overall, </a:t>
            </a:r>
            <a:r>
              <a:rPr lang="en-US" b="1" dirty="0">
                <a:solidFill>
                  <a:schemeClr val="accent5"/>
                </a:solidFill>
                <a:effectLst>
                  <a:outerShdw blurRad="38100" dist="38100" dir="2700000" algn="tl">
                    <a:srgbClr val="000000">
                      <a:alpha val="43137"/>
                    </a:srgbClr>
                  </a:outerShdw>
                </a:effectLst>
              </a:rPr>
              <a:t>15-25%</a:t>
            </a:r>
            <a:r>
              <a:rPr lang="en-US" b="1" dirty="0">
                <a:solidFill>
                  <a:schemeClr val="accent6"/>
                </a:solidFill>
                <a:effectLst>
                  <a:outerShdw blurRad="38100" dist="38100" dir="2700000" algn="tl">
                    <a:srgbClr val="000000">
                      <a:alpha val="43137"/>
                    </a:srgbClr>
                  </a:outerShdw>
                </a:effectLst>
              </a:rPr>
              <a:t> of individuals achieve positive adaptive </a:t>
            </a:r>
            <a:r>
              <a:rPr lang="en-US" b="1" dirty="0" smtClean="0">
                <a:solidFill>
                  <a:schemeClr val="accent6"/>
                </a:solidFill>
                <a:effectLst>
                  <a:outerShdw blurRad="38100" dist="38100" dir="2700000" algn="tl">
                    <a:srgbClr val="000000">
                      <a:alpha val="43137"/>
                    </a:srgbClr>
                  </a:outerShdw>
                </a:effectLst>
              </a:rPr>
              <a:t>outcomes </a:t>
            </a:r>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Cederlund</a:t>
            </a:r>
            <a:r>
              <a:rPr lang="en-US" sz="1200" dirty="0" smtClean="0">
                <a:effectLst>
                  <a:outerShdw blurRad="38100" dist="38100" dir="2700000" algn="tl">
                    <a:srgbClr val="000000">
                      <a:alpha val="43137"/>
                    </a:srgbClr>
                  </a:outerShdw>
                </a:effectLst>
              </a:rPr>
              <a:t>, et al 2008; Marriage, et al 2009; </a:t>
            </a:r>
            <a:r>
              <a:rPr lang="en-US" sz="1200" dirty="0" err="1" smtClean="0">
                <a:effectLst>
                  <a:outerShdw blurRad="38100" dist="38100" dir="2700000" algn="tl">
                    <a:srgbClr val="000000">
                      <a:alpha val="43137"/>
                    </a:srgbClr>
                  </a:outerShdw>
                </a:effectLst>
              </a:rPr>
              <a:t>etc</a:t>
            </a:r>
            <a:r>
              <a:rPr lang="en-US" sz="1200"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788681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1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685801"/>
          </a:xfrm>
        </p:spPr>
        <p:txBody>
          <a:bodyPr>
            <a:normAutofit fontScale="90000"/>
          </a:bodyPr>
          <a:lstStyle/>
          <a:p>
            <a:pPr fontAlgn="auto">
              <a:spcAft>
                <a:spcPts val="0"/>
              </a:spcAft>
              <a:defRPr/>
            </a:pPr>
            <a:r>
              <a:rPr lang="en-US" dirty="0" smtClean="0">
                <a:solidFill>
                  <a:schemeClr val="accent5"/>
                </a:solidFill>
              </a:rPr>
              <a:t>Will My Child Ever Live on their own?</a:t>
            </a:r>
            <a:endParaRPr lang="en-US" dirty="0">
              <a:solidFill>
                <a:schemeClr val="accent5"/>
              </a:solidFill>
            </a:endParaRPr>
          </a:p>
        </p:txBody>
      </p:sp>
      <p:sp>
        <p:nvSpPr>
          <p:cNvPr id="61442" name="Content Placeholder 2"/>
          <p:cNvSpPr>
            <a:spLocks noGrp="1"/>
          </p:cNvSpPr>
          <p:nvPr>
            <p:ph idx="1"/>
          </p:nvPr>
        </p:nvSpPr>
        <p:spPr>
          <a:xfrm>
            <a:off x="228600" y="1600200"/>
            <a:ext cx="8763000" cy="4708525"/>
          </a:xfrm>
        </p:spPr>
        <p:txBody>
          <a:bodyPr/>
          <a:lstStyle/>
          <a:p>
            <a:r>
              <a:rPr lang="en-US" b="1" dirty="0" smtClean="0">
                <a:solidFill>
                  <a:srgbClr val="FFFF00"/>
                </a:solidFill>
              </a:rPr>
              <a:t>YES! </a:t>
            </a:r>
            <a:r>
              <a:rPr lang="en-US" dirty="0" smtClean="0"/>
              <a:t>(but)</a:t>
            </a:r>
          </a:p>
          <a:p>
            <a:r>
              <a:rPr lang="en-US" b="1" dirty="0" smtClean="0">
                <a:solidFill>
                  <a:schemeClr val="accent6"/>
                </a:solidFill>
              </a:rPr>
              <a:t>Accommodations</a:t>
            </a:r>
            <a:r>
              <a:rPr lang="en-US" dirty="0" smtClean="0"/>
              <a:t> often required (smart apps, case management, bill-pay, transportation, </a:t>
            </a:r>
            <a:r>
              <a:rPr lang="en-US" dirty="0" err="1" smtClean="0"/>
              <a:t>etc</a:t>
            </a:r>
            <a:r>
              <a:rPr lang="en-US" dirty="0" smtClean="0"/>
              <a:t>)</a:t>
            </a:r>
          </a:p>
          <a:p>
            <a:r>
              <a:rPr lang="en-US" b="1" dirty="0" smtClean="0">
                <a:solidFill>
                  <a:schemeClr val="accent6"/>
                </a:solidFill>
              </a:rPr>
              <a:t>Predictable</a:t>
            </a:r>
            <a:r>
              <a:rPr lang="en-US" dirty="0" smtClean="0"/>
              <a:t>, consistent environment</a:t>
            </a:r>
          </a:p>
          <a:p>
            <a:r>
              <a:rPr lang="en-US" dirty="0" smtClean="0"/>
              <a:t>MUST teach </a:t>
            </a:r>
            <a:r>
              <a:rPr lang="en-US" b="1" dirty="0" smtClean="0">
                <a:solidFill>
                  <a:schemeClr val="accent6"/>
                </a:solidFill>
              </a:rPr>
              <a:t>skills</a:t>
            </a:r>
            <a:r>
              <a:rPr lang="en-US" dirty="0" smtClean="0"/>
              <a:t> (in context)</a:t>
            </a:r>
          </a:p>
          <a:p>
            <a:r>
              <a:rPr lang="en-US" dirty="0" smtClean="0"/>
              <a:t>Dr. Peter Gerhardt’s Question: </a:t>
            </a:r>
          </a:p>
          <a:p>
            <a:pPr marL="136525" indent="0" algn="ctr">
              <a:buNone/>
            </a:pPr>
            <a:r>
              <a:rPr lang="en-US" sz="2400" b="1" i="1" dirty="0" smtClean="0">
                <a:solidFill>
                  <a:schemeClr val="accent5"/>
                </a:solidFill>
                <a:effectLst>
                  <a:outerShdw blurRad="38100" dist="38100" dir="2700000" algn="tl">
                    <a:srgbClr val="000000">
                      <a:alpha val="43137"/>
                    </a:srgbClr>
                  </a:outerShdw>
                </a:effectLst>
              </a:rPr>
              <a:t>“Is this outcome more the result of his/her autism diagnosis, or more the result of never having been taught </a:t>
            </a:r>
          </a:p>
          <a:p>
            <a:pPr marL="136525" indent="0" algn="ctr">
              <a:buNone/>
            </a:pPr>
            <a:r>
              <a:rPr lang="en-US" sz="2400" b="1" i="1" dirty="0" smtClean="0">
                <a:solidFill>
                  <a:schemeClr val="accent5"/>
                </a:solidFill>
                <a:effectLst>
                  <a:outerShdw blurRad="38100" dist="38100" dir="2700000" algn="tl">
                    <a:srgbClr val="000000">
                      <a:alpha val="43137"/>
                    </a:srgbClr>
                  </a:outerShdw>
                </a:effectLst>
              </a:rPr>
              <a:t>a reasonable cohort of actual living skills?”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44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4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solidFill>
                  <a:schemeClr val="accent5"/>
                </a:solidFill>
              </a:rPr>
              <a:t>Will My Child Ever Have a Job?</a:t>
            </a:r>
            <a:endParaRPr lang="en-US" dirty="0">
              <a:solidFill>
                <a:schemeClr val="accent5"/>
              </a:solidFill>
            </a:endParaRPr>
          </a:p>
        </p:txBody>
      </p:sp>
      <p:sp>
        <p:nvSpPr>
          <p:cNvPr id="62466" name="Content Placeholder 2"/>
          <p:cNvSpPr>
            <a:spLocks noGrp="1"/>
          </p:cNvSpPr>
          <p:nvPr>
            <p:ph idx="1"/>
          </p:nvPr>
        </p:nvSpPr>
        <p:spPr>
          <a:xfrm>
            <a:off x="457200" y="1447800"/>
            <a:ext cx="8610600" cy="5334000"/>
          </a:xfrm>
        </p:spPr>
        <p:txBody>
          <a:bodyPr/>
          <a:lstStyle/>
          <a:p>
            <a:r>
              <a:rPr lang="en-US" b="1" dirty="0">
                <a:solidFill>
                  <a:srgbClr val="FFFF00"/>
                </a:solidFill>
              </a:rPr>
              <a:t>YES!</a:t>
            </a:r>
            <a:r>
              <a:rPr lang="en-US" dirty="0"/>
              <a:t> (but)</a:t>
            </a:r>
          </a:p>
          <a:p>
            <a:r>
              <a:rPr lang="en-US" b="1" dirty="0">
                <a:solidFill>
                  <a:schemeClr val="accent6"/>
                </a:solidFill>
              </a:rPr>
              <a:t>Accommodations</a:t>
            </a:r>
            <a:r>
              <a:rPr lang="en-US" dirty="0"/>
              <a:t> often required </a:t>
            </a:r>
            <a:r>
              <a:rPr lang="en-US" dirty="0" smtClean="0"/>
              <a:t>(job coach, mentor/apprenticeship, training co-workers,  transportation</a:t>
            </a:r>
            <a:r>
              <a:rPr lang="en-US" dirty="0"/>
              <a:t>, </a:t>
            </a:r>
            <a:r>
              <a:rPr lang="en-US" dirty="0" err="1"/>
              <a:t>etc</a:t>
            </a:r>
            <a:r>
              <a:rPr lang="en-US" dirty="0"/>
              <a:t>)</a:t>
            </a:r>
          </a:p>
          <a:p>
            <a:r>
              <a:rPr lang="en-US" b="1" dirty="0">
                <a:solidFill>
                  <a:schemeClr val="accent6"/>
                </a:solidFill>
              </a:rPr>
              <a:t>Predictable</a:t>
            </a:r>
            <a:r>
              <a:rPr lang="en-US" dirty="0"/>
              <a:t>, consistent </a:t>
            </a:r>
            <a:r>
              <a:rPr lang="en-US" dirty="0" smtClean="0"/>
              <a:t>environment</a:t>
            </a:r>
          </a:p>
          <a:p>
            <a:r>
              <a:rPr lang="en-US" dirty="0" smtClean="0"/>
              <a:t>Aligned with </a:t>
            </a:r>
            <a:r>
              <a:rPr lang="en-US" b="1" dirty="0" smtClean="0">
                <a:solidFill>
                  <a:schemeClr val="accent6"/>
                </a:solidFill>
              </a:rPr>
              <a:t>STRENGTHS</a:t>
            </a:r>
            <a:endParaRPr lang="en-US" b="1" dirty="0">
              <a:solidFill>
                <a:schemeClr val="accent6"/>
              </a:solidFill>
            </a:endParaRPr>
          </a:p>
          <a:p>
            <a:r>
              <a:rPr lang="en-US" dirty="0"/>
              <a:t>MUST teach </a:t>
            </a:r>
            <a:r>
              <a:rPr lang="en-US" b="1" dirty="0">
                <a:solidFill>
                  <a:schemeClr val="accent6"/>
                </a:solidFill>
              </a:rPr>
              <a:t>skills</a:t>
            </a:r>
            <a:r>
              <a:rPr lang="en-US" dirty="0"/>
              <a:t> (in context</a:t>
            </a:r>
            <a:r>
              <a:rPr lang="en-US" dirty="0" smtClean="0"/>
              <a:t>)</a:t>
            </a:r>
          </a:p>
          <a:p>
            <a:r>
              <a:rPr lang="en-US" sz="2000" b="1" dirty="0"/>
              <a:t>Alison Singer, </a:t>
            </a:r>
            <a:r>
              <a:rPr lang="en-US" sz="1800" b="1" dirty="0"/>
              <a:t>president of the Autism Science Foundation</a:t>
            </a:r>
            <a:r>
              <a:rPr lang="en-US" sz="1800" b="1" dirty="0" smtClean="0"/>
              <a:t>: </a:t>
            </a:r>
          </a:p>
          <a:p>
            <a:pPr marL="136525" indent="0" algn="ctr">
              <a:buNone/>
            </a:pPr>
            <a:r>
              <a:rPr lang="en-US" sz="2000" b="1" i="1" dirty="0" smtClean="0">
                <a:solidFill>
                  <a:schemeClr val="accent6">
                    <a:lumMod val="60000"/>
                    <a:lumOff val="40000"/>
                  </a:schemeClr>
                </a:solidFill>
                <a:effectLst>
                  <a:outerShdw blurRad="38100" dist="38100" dir="2700000" algn="tl">
                    <a:srgbClr val="000000">
                      <a:alpha val="43137"/>
                    </a:srgbClr>
                  </a:outerShdw>
                </a:effectLst>
              </a:rPr>
              <a:t>“</a:t>
            </a:r>
            <a:r>
              <a:rPr lang="en-US" sz="2000" b="1" i="1" dirty="0">
                <a:solidFill>
                  <a:schemeClr val="accent6">
                    <a:lumMod val="60000"/>
                    <a:lumOff val="40000"/>
                  </a:schemeClr>
                </a:solidFill>
                <a:effectLst>
                  <a:outerShdw blurRad="38100" dist="38100" dir="2700000" algn="tl">
                    <a:srgbClr val="000000">
                      <a:alpha val="43137"/>
                    </a:srgbClr>
                  </a:outerShdw>
                </a:effectLst>
              </a:rPr>
              <a:t>Autism should never be viewed as a barrier to self-fulfillment.  </a:t>
            </a:r>
            <a:r>
              <a:rPr lang="en-US" sz="2000" b="1" i="1" dirty="0" smtClean="0">
                <a:effectLst>
                  <a:outerShdw blurRad="38100" dist="38100" dir="2700000" algn="tl">
                    <a:srgbClr val="000000">
                      <a:alpha val="43137"/>
                    </a:srgbClr>
                  </a:outerShdw>
                </a:effectLst>
              </a:rPr>
              <a:t>Employment is </a:t>
            </a:r>
            <a:r>
              <a:rPr lang="en-US" sz="2000" b="1" i="1" dirty="0">
                <a:effectLst>
                  <a:outerShdw blurRad="38100" dist="38100" dir="2700000" algn="tl">
                    <a:srgbClr val="000000">
                      <a:alpha val="43137"/>
                    </a:srgbClr>
                  </a:outerShdw>
                </a:effectLst>
              </a:rPr>
              <a:t>just a matter of making opportunities</a:t>
            </a:r>
            <a:r>
              <a:rPr lang="en-US" sz="2000" b="1" i="1" dirty="0">
                <a:solidFill>
                  <a:schemeClr val="accent6">
                    <a:lumMod val="60000"/>
                    <a:lumOff val="40000"/>
                  </a:schemeClr>
                </a:solidFill>
                <a:effectLst>
                  <a:outerShdw blurRad="38100" dist="38100" dir="2700000" algn="tl">
                    <a:srgbClr val="000000">
                      <a:alpha val="43137"/>
                    </a:srgbClr>
                  </a:outerShdw>
                </a:effectLst>
              </a:rPr>
              <a:t>.  </a:t>
            </a:r>
            <a:endParaRPr lang="en-US" sz="2000" b="1" i="1" dirty="0" smtClean="0">
              <a:solidFill>
                <a:schemeClr val="accent6">
                  <a:lumMod val="60000"/>
                  <a:lumOff val="40000"/>
                </a:schemeClr>
              </a:solidFill>
              <a:effectLst>
                <a:outerShdw blurRad="38100" dist="38100" dir="2700000" algn="tl">
                  <a:srgbClr val="000000">
                    <a:alpha val="43137"/>
                  </a:srgbClr>
                </a:outerShdw>
              </a:effectLst>
            </a:endParaRPr>
          </a:p>
          <a:p>
            <a:pPr marL="136525" indent="0" algn="ctr">
              <a:buNone/>
            </a:pPr>
            <a:r>
              <a:rPr lang="en-US" sz="2000" b="1" i="1" dirty="0" smtClean="0">
                <a:solidFill>
                  <a:schemeClr val="accent6">
                    <a:lumMod val="60000"/>
                    <a:lumOff val="40000"/>
                  </a:schemeClr>
                </a:solidFill>
                <a:effectLst>
                  <a:outerShdw blurRad="38100" dist="38100" dir="2700000" algn="tl">
                    <a:srgbClr val="000000">
                      <a:alpha val="43137"/>
                    </a:srgbClr>
                  </a:outerShdw>
                </a:effectLst>
              </a:rPr>
              <a:t>We </a:t>
            </a:r>
            <a:r>
              <a:rPr lang="en-US" sz="2000" b="1" i="1" dirty="0">
                <a:solidFill>
                  <a:schemeClr val="accent6">
                    <a:lumMod val="60000"/>
                    <a:lumOff val="40000"/>
                  </a:schemeClr>
                </a:solidFill>
                <a:effectLst>
                  <a:outerShdw blurRad="38100" dist="38100" dir="2700000" algn="tl">
                    <a:srgbClr val="000000">
                      <a:alpha val="43137"/>
                    </a:srgbClr>
                  </a:outerShdw>
                </a:effectLst>
              </a:rPr>
              <a:t>have people with very strong skills who can have very productive careers. Some might not be able to, but that's also OK. We can still find productive ways for them to contribute to society</a:t>
            </a:r>
            <a:r>
              <a:rPr lang="en-US" sz="2000" b="1" i="1" dirty="0" smtClean="0">
                <a:solidFill>
                  <a:schemeClr val="accent6">
                    <a:lumMod val="60000"/>
                    <a:lumOff val="40000"/>
                  </a:schemeClr>
                </a:solidFill>
                <a:effectLst>
                  <a:outerShdw blurRad="38100" dist="38100" dir="2700000" algn="tl">
                    <a:srgbClr val="000000">
                      <a:alpha val="43137"/>
                    </a:srgbClr>
                  </a:outerShdw>
                </a:effectLst>
              </a:rPr>
              <a:t>.”</a:t>
            </a:r>
            <a:endParaRPr lang="en-US" sz="2000" b="1" i="1" dirty="0">
              <a:solidFill>
                <a:schemeClr val="accent6">
                  <a:lumMod val="60000"/>
                  <a:lumOff val="40000"/>
                </a:schemeClr>
              </a:solidFill>
              <a:effectLst>
                <a:outerShdw blurRad="38100" dist="38100" dir="2700000" algn="tl">
                  <a:srgbClr val="000000">
                    <a:alpha val="43137"/>
                  </a:srgbClr>
                </a:outerShdw>
              </a:effectLst>
            </a:endParaRPr>
          </a:p>
          <a:p>
            <a:endParaRPr lang="en-US" dirty="0"/>
          </a:p>
          <a:p>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4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46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466">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4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chemeClr val="accent5"/>
                </a:solidFill>
              </a:rPr>
              <a:t>Will My Child Ever Be Normal?</a:t>
            </a:r>
            <a:endParaRPr lang="en-US" dirty="0">
              <a:solidFill>
                <a:schemeClr val="accent5"/>
              </a:solidFill>
            </a:endParaRPr>
          </a:p>
        </p:txBody>
      </p:sp>
      <p:sp>
        <p:nvSpPr>
          <p:cNvPr id="63490" name="Content Placeholder 2"/>
          <p:cNvSpPr>
            <a:spLocks noGrp="1"/>
          </p:cNvSpPr>
          <p:nvPr>
            <p:ph idx="1"/>
          </p:nvPr>
        </p:nvSpPr>
        <p:spPr>
          <a:xfrm>
            <a:off x="0" y="1600200"/>
            <a:ext cx="8686800" cy="4708525"/>
          </a:xfrm>
        </p:spPr>
        <p:txBody>
          <a:bodyPr/>
          <a:lstStyle/>
          <a:p>
            <a:r>
              <a:rPr lang="en-US" b="1" dirty="0" smtClean="0">
                <a:effectLst>
                  <a:outerShdw blurRad="38100" dist="38100" dir="2700000" algn="tl">
                    <a:srgbClr val="000000">
                      <a:alpha val="43137"/>
                    </a:srgbClr>
                  </a:outerShdw>
                </a:effectLst>
              </a:rPr>
              <a:t>“I have known some adolescents and adults [who have] progressed to a point on the continuum where only subtle differences and difficulties remain.  The person has progressed to a description of personality, rather than a diagnostic category…”</a:t>
            </a:r>
            <a:r>
              <a:rPr lang="en-US" sz="1800" b="1" dirty="0" smtClean="0">
                <a:effectLst>
                  <a:outerShdw blurRad="38100" dist="38100" dir="2700000" algn="tl">
                    <a:srgbClr val="000000">
                      <a:alpha val="43137"/>
                    </a:srgbClr>
                  </a:outerShdw>
                </a:effectLst>
              </a:rPr>
              <a:t> (Attwood 2007)</a:t>
            </a:r>
            <a:endParaRPr lang="en-US" b="1" dirty="0" smtClean="0">
              <a:effectLst>
                <a:outerShdw blurRad="38100" dist="38100" dir="2700000" algn="tl">
                  <a:srgbClr val="000000">
                    <a:alpha val="43137"/>
                  </a:srgbClr>
                </a:outerShdw>
              </a:effectLst>
            </a:endParaRPr>
          </a:p>
          <a:p>
            <a:pPr marL="136525" indent="0">
              <a:buNone/>
            </a:pPr>
            <a:endParaRPr lang="en-US" sz="1200" b="1" dirty="0" smtClean="0">
              <a:solidFill>
                <a:schemeClr val="accent6"/>
              </a:solidFill>
              <a:effectLst>
                <a:outerShdw blurRad="38100" dist="38100" dir="2700000" algn="tl">
                  <a:srgbClr val="000000">
                    <a:alpha val="43137"/>
                  </a:srgbClr>
                </a:outerShdw>
              </a:effectLst>
            </a:endParaRPr>
          </a:p>
          <a:p>
            <a:pPr marL="136525" indent="0">
              <a:buNone/>
            </a:pPr>
            <a:endParaRPr lang="en-US" sz="1200" b="1" dirty="0" smtClean="0">
              <a:solidFill>
                <a:schemeClr val="accent6"/>
              </a:solidFill>
              <a:effectLst>
                <a:outerShdw blurRad="38100" dist="38100" dir="2700000" algn="tl">
                  <a:srgbClr val="000000">
                    <a:alpha val="43137"/>
                  </a:srgbClr>
                </a:outerShdw>
              </a:effectLst>
            </a:endParaRPr>
          </a:p>
          <a:p>
            <a:r>
              <a:rPr lang="en-US" b="1" dirty="0" smtClean="0">
                <a:solidFill>
                  <a:schemeClr val="tx2"/>
                </a:solidFill>
                <a:effectLst>
                  <a:outerShdw blurRad="38100" dist="38100" dir="2700000" algn="tl">
                    <a:srgbClr val="000000">
                      <a:alpha val="43137"/>
                    </a:srgbClr>
                  </a:outerShdw>
                </a:effectLst>
              </a:rPr>
              <a:t>“Lifelong Eccentricity”</a:t>
            </a:r>
            <a:r>
              <a:rPr lang="en-US" dirty="0" smtClean="0">
                <a:solidFill>
                  <a:schemeClr val="tx2"/>
                </a:solidFill>
                <a:effectLst>
                  <a:outerShdw blurRad="38100" dist="38100" dir="2700000" algn="tl">
                    <a:srgbClr val="000000">
                      <a:alpha val="43137"/>
                    </a:srgbClr>
                  </a:outerShdw>
                </a:effectLst>
              </a:rPr>
              <a:t> </a:t>
            </a:r>
            <a:r>
              <a:rPr lang="en-US" sz="1800" dirty="0" smtClean="0"/>
              <a:t>(</a:t>
            </a:r>
            <a:r>
              <a:rPr lang="en-US" sz="1800" dirty="0" err="1" smtClean="0"/>
              <a:t>Tantam</a:t>
            </a:r>
            <a:r>
              <a:rPr lang="en-US" sz="1800" dirty="0" smtClean="0"/>
              <a:t> 1988)</a:t>
            </a:r>
          </a:p>
        </p:txBody>
      </p:sp>
      <p:pic>
        <p:nvPicPr>
          <p:cNvPr id="4" name="Picture 5" descr="9966~Normal-People-Worry-Me-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191000"/>
            <a:ext cx="3276600" cy="2187575"/>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chemeClr val="accent5"/>
                </a:solidFill>
              </a:rPr>
              <a:t>Will My Child Ever Be Normal?</a:t>
            </a:r>
            <a:endParaRPr lang="en-US" dirty="0">
              <a:solidFill>
                <a:schemeClr val="accent5"/>
              </a:solidFill>
            </a:endParaRPr>
          </a:p>
        </p:txBody>
      </p:sp>
      <p:sp>
        <p:nvSpPr>
          <p:cNvPr id="63490" name="Content Placeholder 2"/>
          <p:cNvSpPr>
            <a:spLocks noGrp="1"/>
          </p:cNvSpPr>
          <p:nvPr>
            <p:ph idx="1"/>
          </p:nvPr>
        </p:nvSpPr>
        <p:spPr>
          <a:xfrm>
            <a:off x="676894" y="1600200"/>
            <a:ext cx="8458200" cy="4708525"/>
          </a:xfrm>
        </p:spPr>
        <p:txBody>
          <a:bodyPr/>
          <a:lstStyle/>
          <a:p>
            <a:r>
              <a:rPr lang="en-US" sz="4800" dirty="0" smtClean="0">
                <a:effectLst>
                  <a:outerShdw blurRad="38100" dist="38100" dir="2700000" algn="tl">
                    <a:srgbClr val="000000">
                      <a:alpha val="43137"/>
                    </a:srgbClr>
                  </a:outerShdw>
                </a:effectLst>
              </a:rPr>
              <a:t>Driver’s license?</a:t>
            </a:r>
          </a:p>
          <a:p>
            <a:r>
              <a:rPr lang="en-US" sz="4800" dirty="0" smtClean="0">
                <a:effectLst>
                  <a:outerShdw blurRad="38100" dist="38100" dir="2700000" algn="tl">
                    <a:srgbClr val="000000">
                      <a:alpha val="43137"/>
                    </a:srgbClr>
                  </a:outerShdw>
                </a:effectLst>
              </a:rPr>
              <a:t>Marriage?</a:t>
            </a:r>
          </a:p>
          <a:p>
            <a:r>
              <a:rPr lang="en-US" sz="4800" dirty="0" smtClean="0">
                <a:effectLst>
                  <a:outerShdw blurRad="38100" dist="38100" dir="2700000" algn="tl">
                    <a:srgbClr val="000000">
                      <a:alpha val="43137"/>
                    </a:srgbClr>
                  </a:outerShdw>
                </a:effectLst>
              </a:rPr>
              <a:t>Children?</a:t>
            </a:r>
          </a:p>
        </p:txBody>
      </p:sp>
      <p:pic>
        <p:nvPicPr>
          <p:cNvPr id="1026" name="Picture 2" descr="http://4.bp.blogspot.com/-hklTxBACHgE/Te5wqiNMW9I/AAAAAAAAD2s/Jjqu-FCh46E/s1600/roadtr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429000"/>
            <a:ext cx="4819650"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360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8686800" cy="990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rtlCol="0">
            <a:normAutofit/>
          </a:bodyPr>
          <a:lstStyle/>
          <a:p>
            <a:pPr algn="l" fontAlgn="auto">
              <a:spcAft>
                <a:spcPts val="0"/>
              </a:spcAft>
              <a:defRPr/>
            </a:pPr>
            <a:r>
              <a:rPr lang="en-US" dirty="0" smtClean="0">
                <a:solidFill>
                  <a:schemeClr val="bg1"/>
                </a:solidFill>
                <a:effectLst>
                  <a:outerShdw blurRad="38100" dist="38100" dir="2700000" algn="tl">
                    <a:srgbClr val="000000">
                      <a:alpha val="43137"/>
                    </a:srgbClr>
                  </a:outerShdw>
                </a:effectLst>
              </a:rPr>
              <a:t>Who I Am</a:t>
            </a:r>
            <a:endParaRPr lang="en-US" dirty="0">
              <a:solidFill>
                <a:schemeClr val="bg1"/>
              </a:solidFill>
              <a:effectLst>
                <a:outerShdw blurRad="38100" dist="38100" dir="2700000" algn="tl">
                  <a:srgbClr val="000000">
                    <a:alpha val="43137"/>
                  </a:srgbClr>
                </a:outerShdw>
              </a:effectLst>
            </a:endParaRPr>
          </a:p>
        </p:txBody>
      </p:sp>
      <p:sp>
        <p:nvSpPr>
          <p:cNvPr id="28675" name="Content Placeholder 2"/>
          <p:cNvSpPr>
            <a:spLocks noGrp="1"/>
          </p:cNvSpPr>
          <p:nvPr>
            <p:ph idx="1"/>
          </p:nvPr>
        </p:nvSpPr>
        <p:spPr/>
        <p:txBody>
          <a:bodyPr/>
          <a:lstStyle/>
          <a:p>
            <a:r>
              <a:rPr lang="en-US" b="1" dirty="0" smtClean="0"/>
              <a:t>Jared Stewart, M.Ed.</a:t>
            </a:r>
          </a:p>
          <a:p>
            <a:pPr lvl="1"/>
            <a:r>
              <a:rPr lang="en-US" dirty="0" smtClean="0"/>
              <a:t>Married, 3 children</a:t>
            </a:r>
          </a:p>
          <a:p>
            <a:pPr lvl="1"/>
            <a:r>
              <a:rPr lang="en-US" dirty="0" smtClean="0"/>
              <a:t>BYU grad, Magna Cum Laude </a:t>
            </a:r>
            <a:r>
              <a:rPr lang="en-US" sz="1600" dirty="0" smtClean="0"/>
              <a:t>(Perfect 4.0 GPA in grad school…)</a:t>
            </a:r>
          </a:p>
          <a:p>
            <a:pPr lvl="1"/>
            <a:r>
              <a:rPr lang="en-US" dirty="0" smtClean="0"/>
              <a:t>Head of the SVA Education Department</a:t>
            </a:r>
          </a:p>
          <a:p>
            <a:pPr lvl="1"/>
            <a:r>
              <a:rPr lang="en-US" dirty="0"/>
              <a:t>Published professional with over 10 years of experience working with ASD Adults</a:t>
            </a:r>
          </a:p>
          <a:p>
            <a:pPr lvl="1"/>
            <a:r>
              <a:rPr lang="en-US" dirty="0" smtClean="0"/>
              <a:t>2011 National Educator of the Year</a:t>
            </a:r>
          </a:p>
          <a:p>
            <a:pPr lvl="1"/>
            <a:r>
              <a:rPr lang="en-US" dirty="0" smtClean="0"/>
              <a:t>Adult on the Autism Spectrum! (“</a:t>
            </a:r>
            <a:r>
              <a:rPr lang="en-US" dirty="0" err="1" smtClean="0"/>
              <a:t>Aspie</a:t>
            </a:r>
            <a:r>
              <a:rPr lang="en-US" dirty="0" smtClean="0"/>
              <a:t>”)</a:t>
            </a:r>
          </a:p>
          <a:p>
            <a:pPr lvl="1"/>
            <a:r>
              <a:rPr lang="en-US" dirty="0" smtClean="0"/>
              <a:t>(at least until the DSM V… </a:t>
            </a:r>
            <a:r>
              <a:rPr lang="en-US" dirty="0" smtClean="0">
                <a:sym typeface="Wingdings" pitchFamily="2" charset="2"/>
              </a:rPr>
              <a:t></a:t>
            </a:r>
            <a:r>
              <a:rPr lang="en-US" dirty="0" smtClean="0"/>
              <a:t>)</a:t>
            </a:r>
            <a:endParaRPr lang="en-US" dirty="0"/>
          </a:p>
          <a:p>
            <a:pPr lvl="1"/>
            <a:endParaRPr lang="en-US" dirty="0" smtClean="0"/>
          </a:p>
        </p:txBody>
      </p:sp>
    </p:spTree>
    <p:extLst>
      <p:ext uri="{BB962C8B-B14F-4D97-AF65-F5344CB8AC3E}">
        <p14:creationId xmlns:p14="http://schemas.microsoft.com/office/powerpoint/2010/main" val="1007886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fontAlgn="auto">
              <a:spcAft>
                <a:spcPts val="0"/>
              </a:spcAft>
              <a:defRPr/>
            </a:pPr>
            <a:r>
              <a:rPr lang="en-US" smtClean="0">
                <a:solidFill>
                  <a:schemeClr val="accent1"/>
                </a:solidFill>
              </a:rPr>
              <a:t>The Myth of “Normal”</a:t>
            </a:r>
          </a:p>
        </p:txBody>
      </p:sp>
      <p:sp>
        <p:nvSpPr>
          <p:cNvPr id="204803" name="Rectangle 3"/>
          <p:cNvSpPr>
            <a:spLocks noGrp="1" noChangeArrowheads="1"/>
          </p:cNvSpPr>
          <p:nvPr>
            <p:ph type="body" idx="1"/>
          </p:nvPr>
        </p:nvSpPr>
        <p:spPr>
          <a:xfrm>
            <a:off x="304800" y="1752600"/>
            <a:ext cx="8610600" cy="3657600"/>
          </a:xfrm>
        </p:spPr>
        <p:txBody>
          <a:bodyPr>
            <a:normAutofit lnSpcReduction="10000"/>
          </a:bodyPr>
          <a:lstStyle/>
          <a:p>
            <a:pPr marL="137160" indent="0" fontAlgn="auto">
              <a:lnSpc>
                <a:spcPct val="80000"/>
              </a:lnSpc>
              <a:spcAft>
                <a:spcPts val="0"/>
              </a:spcAft>
              <a:buClr>
                <a:schemeClr val="tx1">
                  <a:shade val="95000"/>
                </a:schemeClr>
              </a:buClr>
              <a:buNone/>
              <a:defRPr/>
            </a:pPr>
            <a:r>
              <a:rPr lang="en-US" b="1" dirty="0">
                <a:latin typeface="Times New Roman" pitchFamily="18" charset="0"/>
              </a:rPr>
              <a:t>“Many </a:t>
            </a:r>
            <a:r>
              <a:rPr lang="en-US" b="1" dirty="0" err="1">
                <a:latin typeface="Times New Roman" pitchFamily="18" charset="0"/>
              </a:rPr>
              <a:t>Aspies</a:t>
            </a:r>
            <a:r>
              <a:rPr lang="en-US" b="1" dirty="0">
                <a:latin typeface="Times New Roman" pitchFamily="18" charset="0"/>
              </a:rPr>
              <a:t> feel the pressure to be ‘normal’. Society looks down on </a:t>
            </a:r>
            <a:r>
              <a:rPr lang="en-US" b="1" dirty="0" err="1">
                <a:latin typeface="Times New Roman" pitchFamily="18" charset="0"/>
              </a:rPr>
              <a:t>Aspies</a:t>
            </a:r>
            <a:r>
              <a:rPr lang="en-US" b="1" dirty="0">
                <a:latin typeface="Times New Roman" pitchFamily="18" charset="0"/>
              </a:rPr>
              <a:t> as bizarre, weird, and </a:t>
            </a:r>
            <a:r>
              <a:rPr lang="en-US" b="1" dirty="0" smtClean="0">
                <a:latin typeface="Times New Roman" pitchFamily="18" charset="0"/>
              </a:rPr>
              <a:t>peculiar. </a:t>
            </a:r>
            <a:r>
              <a:rPr lang="en-US" b="1" dirty="0">
                <a:latin typeface="Times New Roman" pitchFamily="18" charset="0"/>
              </a:rPr>
              <a:t>They want </a:t>
            </a:r>
            <a:r>
              <a:rPr lang="en-US" b="1" dirty="0" err="1">
                <a:latin typeface="Times New Roman" pitchFamily="18" charset="0"/>
              </a:rPr>
              <a:t>Aspies</a:t>
            </a:r>
            <a:r>
              <a:rPr lang="en-US" b="1" dirty="0">
                <a:latin typeface="Times New Roman" pitchFamily="18" charset="0"/>
              </a:rPr>
              <a:t> to conform to the norms of society. </a:t>
            </a:r>
            <a:r>
              <a:rPr lang="en-US" b="1" dirty="0" err="1">
                <a:latin typeface="Times New Roman" pitchFamily="18" charset="0"/>
              </a:rPr>
              <a:t>Aspies</a:t>
            </a:r>
            <a:r>
              <a:rPr lang="en-US" b="1" dirty="0">
                <a:latin typeface="Times New Roman" pitchFamily="18" charset="0"/>
              </a:rPr>
              <a:t> enjoy themselves because that is who they are. In fact, most </a:t>
            </a:r>
            <a:r>
              <a:rPr lang="en-US" b="1" dirty="0" err="1">
                <a:latin typeface="Times New Roman" pitchFamily="18" charset="0"/>
              </a:rPr>
              <a:t>Aspies</a:t>
            </a:r>
            <a:r>
              <a:rPr lang="en-US" b="1" dirty="0">
                <a:latin typeface="Times New Roman" pitchFamily="18" charset="0"/>
              </a:rPr>
              <a:t> believe they are ‘normal’ and think society is bizarre, weird, and peculiar. So the </a:t>
            </a:r>
            <a:r>
              <a:rPr lang="en-US" b="1" dirty="0" smtClean="0">
                <a:latin typeface="Times New Roman" pitchFamily="18" charset="0"/>
              </a:rPr>
              <a:t>real question </a:t>
            </a:r>
            <a:r>
              <a:rPr lang="en-US" b="1" dirty="0">
                <a:latin typeface="Times New Roman" pitchFamily="18" charset="0"/>
              </a:rPr>
              <a:t>is, ‘What is normal?’”</a:t>
            </a:r>
            <a:r>
              <a:rPr lang="en-US" b="1" dirty="0">
                <a:solidFill>
                  <a:schemeClr val="accent1"/>
                </a:solidFill>
                <a:effectLst>
                  <a:outerShdw blurRad="38100" dist="38100" dir="2700000" algn="tl">
                    <a:srgbClr val="FFFFFF"/>
                  </a:outerShdw>
                </a:effectLst>
                <a:latin typeface="Times New Roman" pitchFamily="18" charset="0"/>
              </a:rPr>
              <a:t>  </a:t>
            </a:r>
            <a:endParaRPr lang="en-US" b="1" dirty="0" smtClean="0">
              <a:solidFill>
                <a:schemeClr val="accent1"/>
              </a:solidFill>
              <a:effectLst>
                <a:outerShdw blurRad="38100" dist="38100" dir="2700000" algn="tl">
                  <a:srgbClr val="FFFFFF"/>
                </a:outerShdw>
              </a:effectLst>
              <a:latin typeface="Times New Roman" pitchFamily="18" charset="0"/>
            </a:endParaRPr>
          </a:p>
          <a:p>
            <a:pPr marL="137160" indent="0" fontAlgn="auto">
              <a:lnSpc>
                <a:spcPct val="80000"/>
              </a:lnSpc>
              <a:spcAft>
                <a:spcPts val="0"/>
              </a:spcAft>
              <a:buClr>
                <a:schemeClr val="tx1">
                  <a:shade val="95000"/>
                </a:schemeClr>
              </a:buClr>
              <a:buNone/>
              <a:defRPr/>
            </a:pPr>
            <a:r>
              <a:rPr lang="en-US" b="1" dirty="0" smtClean="0">
                <a:solidFill>
                  <a:schemeClr val="accent1"/>
                </a:solidFill>
                <a:effectLst>
                  <a:outerShdw blurRad="38100" dist="38100" dir="2700000" algn="tl">
                    <a:srgbClr val="FFFFFF"/>
                  </a:outerShdw>
                </a:effectLst>
                <a:latin typeface="Times New Roman" pitchFamily="18" charset="0"/>
              </a:rPr>
              <a:t>       </a:t>
            </a:r>
            <a:endParaRPr lang="en-US" b="1" dirty="0">
              <a:solidFill>
                <a:schemeClr val="accent1"/>
              </a:solidFill>
              <a:effectLst>
                <a:outerShdw blurRad="38100" dist="38100" dir="2700000" algn="tl">
                  <a:srgbClr val="FFFFFF"/>
                </a:outerShdw>
              </a:effectLst>
              <a:latin typeface="Times New Roman" pitchFamily="18" charset="0"/>
            </a:endParaRPr>
          </a:p>
          <a:p>
            <a:pPr marL="548640" indent="-411480" fontAlgn="auto">
              <a:lnSpc>
                <a:spcPct val="80000"/>
              </a:lnSpc>
              <a:spcAft>
                <a:spcPts val="0"/>
              </a:spcAft>
              <a:buClr>
                <a:schemeClr val="tx1">
                  <a:shade val="95000"/>
                </a:schemeClr>
              </a:buClr>
              <a:buFont typeface="Wingdings" pitchFamily="2" charset="2"/>
              <a:buNone/>
              <a:defRPr/>
            </a:pPr>
            <a:r>
              <a:rPr lang="en-US" b="1" dirty="0">
                <a:solidFill>
                  <a:schemeClr val="accent1"/>
                </a:solidFill>
                <a:effectLst>
                  <a:outerShdw blurRad="38100" dist="38100" dir="2700000" algn="tl">
                    <a:srgbClr val="FFFFFF"/>
                  </a:outerShdw>
                </a:effectLst>
                <a:latin typeface="Times New Roman" pitchFamily="18" charset="0"/>
              </a:rPr>
              <a:t>                          </a:t>
            </a:r>
            <a:r>
              <a:rPr lang="en-US" b="1" dirty="0">
                <a:solidFill>
                  <a:schemeClr val="accent1"/>
                </a:solidFill>
                <a:effectLst>
                  <a:outerShdw blurRad="38100" dist="38100" dir="2700000" algn="tl">
                    <a:srgbClr val="000000">
                      <a:alpha val="43137"/>
                    </a:srgbClr>
                  </a:outerShdw>
                </a:effectLst>
                <a:latin typeface="Times New Roman" pitchFamily="18" charset="0"/>
              </a:rPr>
              <a:t>~ David Gratiot, ScenicView Academy 			</a:t>
            </a:r>
            <a:r>
              <a:rPr lang="en-US" b="1" dirty="0" smtClean="0">
                <a:solidFill>
                  <a:schemeClr val="accent1"/>
                </a:solidFill>
                <a:effectLst>
                  <a:outerShdw blurRad="38100" dist="38100" dir="2700000" algn="tl">
                    <a:srgbClr val="000000">
                      <a:alpha val="43137"/>
                    </a:srgbClr>
                  </a:outerShdw>
                </a:effectLst>
                <a:latin typeface="Times New Roman" pitchFamily="18" charset="0"/>
              </a:rPr>
              <a:t>student </a:t>
            </a:r>
            <a:r>
              <a:rPr lang="en-US" b="1" dirty="0">
                <a:solidFill>
                  <a:schemeClr val="accent1"/>
                </a:solidFill>
                <a:effectLst>
                  <a:outerShdw blurRad="38100" dist="38100" dir="2700000" algn="tl">
                    <a:srgbClr val="000000">
                      <a:alpha val="43137"/>
                    </a:srgbClr>
                  </a:outerShdw>
                </a:effectLst>
                <a:latin typeface="Times New Roman" pitchFamily="18" charset="0"/>
              </a:rPr>
              <a:t>with AS</a:t>
            </a:r>
            <a:r>
              <a:rPr lang="en-US" sz="2400" b="1" dirty="0">
                <a:effectLst>
                  <a:outerShdw blurRad="38100" dist="38100" dir="2700000" algn="tl">
                    <a:srgbClr val="000000">
                      <a:alpha val="43137"/>
                    </a:srgbClr>
                  </a:outerShdw>
                </a:effectLst>
                <a:latin typeface="Times New Roman" pitchFamily="18" charset="0"/>
              </a:rPr>
              <a:t> </a:t>
            </a:r>
            <a:r>
              <a:rPr lang="en-US" sz="2400" b="1" dirty="0">
                <a:latin typeface="Times New Roman" pitchFamily="18" charset="0"/>
              </a:rPr>
              <a:t>(used with permission)</a:t>
            </a:r>
            <a:endParaRPr lang="en-US" sz="2400" b="1" dirty="0">
              <a:solidFill>
                <a:srgbClr val="00FFFF"/>
              </a:solidFill>
              <a:effectLst>
                <a:outerShdw blurRad="38100" dist="38100" dir="2700000" algn="tl">
                  <a:srgbClr val="FFFFFF"/>
                </a:outerShdw>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fontAlgn="auto">
              <a:spcAft>
                <a:spcPts val="0"/>
              </a:spcAft>
              <a:defRPr/>
            </a:pPr>
            <a:r>
              <a:rPr lang="en-US" smtClean="0">
                <a:solidFill>
                  <a:schemeClr val="accent1"/>
                </a:solidFill>
              </a:rPr>
              <a:t>The Myth of “Normal”</a:t>
            </a:r>
          </a:p>
        </p:txBody>
      </p:sp>
      <p:sp>
        <p:nvSpPr>
          <p:cNvPr id="204803" name="Rectangle 3"/>
          <p:cNvSpPr>
            <a:spLocks noGrp="1" noChangeArrowheads="1"/>
          </p:cNvSpPr>
          <p:nvPr>
            <p:ph type="body" idx="1"/>
          </p:nvPr>
        </p:nvSpPr>
        <p:spPr>
          <a:xfrm>
            <a:off x="381000" y="1752600"/>
            <a:ext cx="8534400" cy="3505200"/>
          </a:xfrm>
        </p:spPr>
        <p:txBody>
          <a:bodyPr>
            <a:normAutofit/>
          </a:bodyPr>
          <a:lstStyle/>
          <a:p>
            <a:pPr marL="137160" indent="0" fontAlgn="auto">
              <a:lnSpc>
                <a:spcPct val="80000"/>
              </a:lnSpc>
              <a:spcAft>
                <a:spcPts val="0"/>
              </a:spcAft>
              <a:buClr>
                <a:schemeClr val="tx1">
                  <a:shade val="95000"/>
                </a:schemeClr>
              </a:buClr>
              <a:buNone/>
              <a:defRPr/>
            </a:pPr>
            <a:r>
              <a:rPr lang="en-US" b="1" dirty="0" smtClean="0">
                <a:latin typeface="Times New Roman" pitchFamily="18" charset="0"/>
              </a:rPr>
              <a:t>“There is nothing more frustrating than the lifelong accumulation of scars that result from trying to be like normal people and failing daily.  It is especially hard when your disability is invisible like mine.  I spent almost forty-one years trying to be some kind of normal person that I was never meant to be.”  </a:t>
            </a:r>
          </a:p>
          <a:p>
            <a:pPr marL="137160" indent="0" fontAlgn="auto">
              <a:lnSpc>
                <a:spcPct val="80000"/>
              </a:lnSpc>
              <a:spcAft>
                <a:spcPts val="0"/>
              </a:spcAft>
              <a:buClr>
                <a:schemeClr val="tx1">
                  <a:shade val="95000"/>
                </a:schemeClr>
              </a:buClr>
              <a:buNone/>
              <a:defRPr/>
            </a:pPr>
            <a:endParaRPr lang="en-US" b="1" dirty="0" smtClean="0">
              <a:latin typeface="Times New Roman" pitchFamily="18" charset="0"/>
            </a:endParaRPr>
          </a:p>
          <a:p>
            <a:pPr marL="548640" indent="-411480" fontAlgn="auto">
              <a:lnSpc>
                <a:spcPct val="80000"/>
              </a:lnSpc>
              <a:spcAft>
                <a:spcPts val="0"/>
              </a:spcAft>
              <a:buClr>
                <a:schemeClr val="tx1">
                  <a:shade val="95000"/>
                </a:schemeClr>
              </a:buClr>
              <a:buFont typeface="Wingdings" pitchFamily="2" charset="2"/>
              <a:buNone/>
              <a:defRPr/>
            </a:pPr>
            <a:r>
              <a:rPr lang="en-US" b="1" dirty="0" smtClean="0">
                <a:latin typeface="Times New Roman" pitchFamily="18" charset="0"/>
              </a:rPr>
              <a:t>                             </a:t>
            </a:r>
            <a:r>
              <a:rPr lang="en-US" b="1" dirty="0" smtClean="0">
                <a:solidFill>
                  <a:schemeClr val="accent1"/>
                </a:solidFill>
                <a:effectLst>
                  <a:outerShdw blurRad="38100" dist="38100" dir="2700000" algn="tl">
                    <a:srgbClr val="000000">
                      <a:alpha val="43137"/>
                    </a:srgbClr>
                  </a:outerShdw>
                </a:effectLst>
                <a:latin typeface="Times New Roman" pitchFamily="18" charset="0"/>
              </a:rPr>
              <a:t>~AS/HFA spokesman Jerry Newport</a:t>
            </a:r>
          </a:p>
        </p:txBody>
      </p:sp>
    </p:spTree>
    <p:extLst>
      <p:ext uri="{BB962C8B-B14F-4D97-AF65-F5344CB8AC3E}">
        <p14:creationId xmlns:p14="http://schemas.microsoft.com/office/powerpoint/2010/main" val="3100606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fontAlgn="auto">
              <a:spcAft>
                <a:spcPts val="0"/>
              </a:spcAft>
              <a:defRPr/>
            </a:pPr>
            <a:r>
              <a:rPr lang="en-US" smtClean="0">
                <a:solidFill>
                  <a:schemeClr val="accent1"/>
                </a:solidFill>
              </a:rPr>
              <a:t>The Myth of “Normal”</a:t>
            </a:r>
          </a:p>
        </p:txBody>
      </p:sp>
      <p:sp>
        <p:nvSpPr>
          <p:cNvPr id="205827" name="Rectangle 3"/>
          <p:cNvSpPr>
            <a:spLocks noGrp="1" noChangeArrowheads="1"/>
          </p:cNvSpPr>
          <p:nvPr>
            <p:ph type="body" idx="1"/>
          </p:nvPr>
        </p:nvSpPr>
        <p:spPr>
          <a:xfrm>
            <a:off x="304800" y="1295400"/>
            <a:ext cx="8534400" cy="5105400"/>
          </a:xfrm>
        </p:spPr>
        <p:txBody>
          <a:bodyPr>
            <a:normAutofit lnSpcReduction="10000"/>
          </a:bodyPr>
          <a:lstStyle/>
          <a:p>
            <a:pPr marL="137160" indent="0" fontAlgn="auto">
              <a:lnSpc>
                <a:spcPct val="80000"/>
              </a:lnSpc>
              <a:spcAft>
                <a:spcPts val="0"/>
              </a:spcAft>
              <a:buClr>
                <a:schemeClr val="tx1">
                  <a:shade val="95000"/>
                </a:schemeClr>
              </a:buClr>
              <a:buNone/>
              <a:defRPr/>
            </a:pPr>
            <a:r>
              <a:rPr lang="en-US" b="1" dirty="0" smtClean="0">
                <a:latin typeface="Times New Roman" pitchFamily="18" charset="0"/>
              </a:rPr>
              <a:t>“All people are real, in the deepest sense of that word. That means that there is no such thing as a non-human human. But if you look around this room, you will see people who look at least non-standard. And that is where the problem begins. We live in a country where image is kind of a reality more real than reality… Eagerness to be like others didn't make Pinocchio real — it turned him into a donkey! And eagerness by parents to cure autism or retardation or compulsiveness will not drive great distances toward the final solution to the actual problem. Because </a:t>
            </a:r>
            <a:r>
              <a:rPr lang="en-US" b="1" i="1" dirty="0" smtClean="0">
                <a:solidFill>
                  <a:srgbClr val="00FFFF"/>
                </a:solidFill>
                <a:latin typeface="Times New Roman" pitchFamily="18" charset="0"/>
              </a:rPr>
              <a:t>the person who believes ‘I will be real when I am normal,’ will always be almost a person, but will never make it all the way</a:t>
            </a:r>
            <a:r>
              <a:rPr lang="en-US" b="1" dirty="0" smtClean="0">
                <a:latin typeface="Times New Roman" pitchFamily="18" charset="0"/>
              </a:rPr>
              <a:t>.” </a:t>
            </a:r>
          </a:p>
          <a:p>
            <a:pPr marL="548640" indent="-411480" fontAlgn="auto">
              <a:lnSpc>
                <a:spcPct val="80000"/>
              </a:lnSpc>
              <a:spcAft>
                <a:spcPts val="0"/>
              </a:spcAft>
              <a:buClr>
                <a:schemeClr val="tx1">
                  <a:shade val="95000"/>
                </a:schemeClr>
              </a:buClr>
              <a:buFont typeface="Wingdings" pitchFamily="2" charset="2"/>
              <a:buNone/>
              <a:defRPr/>
            </a:pPr>
            <a:r>
              <a:rPr lang="en-US" b="1" dirty="0" smtClean="0">
                <a:solidFill>
                  <a:schemeClr val="accent1"/>
                </a:solidFill>
                <a:effectLst>
                  <a:outerShdw blurRad="38100" dist="38100" dir="2700000" algn="tl">
                    <a:srgbClr val="FFFFFF"/>
                  </a:outerShdw>
                </a:effectLst>
                <a:latin typeface="Times New Roman" pitchFamily="18" charset="0"/>
              </a:rPr>
              <a:t>                      </a:t>
            </a:r>
            <a:r>
              <a:rPr lang="en-US" b="1" dirty="0" smtClean="0">
                <a:solidFill>
                  <a:schemeClr val="accent1"/>
                </a:solidFill>
                <a:effectLst>
                  <a:outerShdw blurRad="38100" dist="38100" dir="2700000" algn="tl">
                    <a:srgbClr val="000000">
                      <a:alpha val="43137"/>
                    </a:srgbClr>
                  </a:outerShdw>
                </a:effectLst>
                <a:latin typeface="Times New Roman" pitchFamily="18" charset="0"/>
              </a:rPr>
              <a:t>~ Autistic Pride advocate Eugene Marcus</a:t>
            </a:r>
          </a:p>
          <a:p>
            <a:pPr marL="548640" indent="-411480" fontAlgn="auto">
              <a:lnSpc>
                <a:spcPct val="80000"/>
              </a:lnSpc>
              <a:spcAft>
                <a:spcPts val="0"/>
              </a:spcAft>
              <a:buClr>
                <a:schemeClr val="tx1">
                  <a:shade val="95000"/>
                </a:schemeClr>
              </a:buClr>
              <a:buFont typeface="Wingdings 2"/>
              <a:buChar char=""/>
              <a:defRPr/>
            </a:pPr>
            <a:endParaRPr lang="en-US" b="1" dirty="0" smtClean="0">
              <a:solidFill>
                <a:schemeClr val="accent1"/>
              </a:solidFill>
              <a:effectLst>
                <a:outerShdw blurRad="38100" dist="38100" dir="2700000" algn="tl">
                  <a:srgbClr val="FFFFFF"/>
                </a:outerShdw>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8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fontAlgn="auto">
              <a:spcAft>
                <a:spcPts val="0"/>
              </a:spcAft>
              <a:defRPr/>
            </a:pPr>
            <a:r>
              <a:rPr lang="en-US" dirty="0" smtClean="0">
                <a:solidFill>
                  <a:schemeClr val="accent1"/>
                </a:solidFill>
              </a:rPr>
              <a:t>The Myth of “Normal”</a:t>
            </a:r>
          </a:p>
        </p:txBody>
      </p:sp>
      <p:sp>
        <p:nvSpPr>
          <p:cNvPr id="206851" name="Rectangle 3"/>
          <p:cNvSpPr>
            <a:spLocks noGrp="1" noChangeArrowheads="1"/>
          </p:cNvSpPr>
          <p:nvPr>
            <p:ph type="body" idx="1"/>
          </p:nvPr>
        </p:nvSpPr>
        <p:spPr>
          <a:xfrm>
            <a:off x="16565" y="2133600"/>
            <a:ext cx="8839200" cy="3200400"/>
          </a:xfrm>
        </p:spPr>
        <p:txBody>
          <a:bodyPr>
            <a:normAutofit/>
          </a:bodyPr>
          <a:lstStyle/>
          <a:p>
            <a:pPr marL="548640" indent="-411480" fontAlgn="auto">
              <a:lnSpc>
                <a:spcPct val="80000"/>
              </a:lnSpc>
              <a:spcAft>
                <a:spcPts val="0"/>
              </a:spcAft>
              <a:buClr>
                <a:schemeClr val="tx1">
                  <a:shade val="95000"/>
                </a:schemeClr>
              </a:buClr>
              <a:buFont typeface="Wingdings" pitchFamily="2" charset="2"/>
              <a:buNone/>
              <a:defRPr/>
            </a:pPr>
            <a:r>
              <a:rPr lang="en-US" sz="5800" dirty="0" smtClean="0">
                <a:solidFill>
                  <a:schemeClr val="accent5"/>
                </a:solidFill>
                <a:effectLst>
                  <a:outerShdw blurRad="38100" dist="38100" dir="2700000" algn="tl">
                    <a:srgbClr val="000000">
                      <a:alpha val="43137"/>
                    </a:srgbClr>
                  </a:outerShdw>
                </a:effectLst>
                <a:latin typeface="Times New Roman" pitchFamily="18" charset="0"/>
              </a:rPr>
              <a:t>“It is no measure of health to be well adjusted to a profoundly sick society.”</a:t>
            </a:r>
            <a:r>
              <a:rPr lang="en-US" sz="4000" b="1" dirty="0" smtClean="0">
                <a:solidFill>
                  <a:srgbClr val="00FFFF"/>
                </a:solidFill>
                <a:effectLst>
                  <a:outerShdw blurRad="38100" dist="38100" dir="2700000" algn="tl">
                    <a:srgbClr val="FFFFFF"/>
                  </a:outerShdw>
                </a:effectLst>
                <a:latin typeface="Times New Roman" pitchFamily="18" charset="0"/>
              </a:rPr>
              <a:t>                                   </a:t>
            </a:r>
          </a:p>
          <a:p>
            <a:pPr marL="548640" indent="-411480" algn="r" fontAlgn="auto">
              <a:lnSpc>
                <a:spcPct val="80000"/>
              </a:lnSpc>
              <a:spcAft>
                <a:spcPts val="0"/>
              </a:spcAft>
              <a:buClr>
                <a:schemeClr val="tx1">
                  <a:shade val="95000"/>
                </a:schemeClr>
              </a:buClr>
              <a:buFont typeface="Wingdings" pitchFamily="2" charset="2"/>
              <a:buNone/>
              <a:defRPr/>
            </a:pPr>
            <a:r>
              <a:rPr lang="en-US" sz="4000" b="1" dirty="0" smtClean="0">
                <a:solidFill>
                  <a:srgbClr val="00FFFF"/>
                </a:solidFill>
                <a:effectLst>
                  <a:outerShdw blurRad="38100" dist="38100" dir="2700000" algn="tl">
                    <a:srgbClr val="FFFFFF"/>
                  </a:outerShdw>
                </a:effectLst>
                <a:latin typeface="Times New Roman" pitchFamily="18" charset="0"/>
              </a:rPr>
              <a:t> </a:t>
            </a:r>
            <a:r>
              <a:rPr lang="en-US" sz="4000" b="1" dirty="0" smtClean="0">
                <a:solidFill>
                  <a:schemeClr val="accent1"/>
                </a:solidFill>
                <a:effectLst>
                  <a:outerShdw blurRad="38100" dist="38100" dir="2700000" algn="tl">
                    <a:srgbClr val="000000">
                      <a:alpha val="43137"/>
                    </a:srgbClr>
                  </a:outerShdw>
                </a:effectLst>
                <a:latin typeface="Times New Roman" pitchFamily="18" charset="0"/>
              </a:rPr>
              <a:t>~</a:t>
            </a:r>
            <a:r>
              <a:rPr lang="en-US" sz="4000" b="1" dirty="0" err="1" smtClean="0">
                <a:solidFill>
                  <a:schemeClr val="accent1"/>
                </a:solidFill>
                <a:effectLst>
                  <a:outerShdw blurRad="38100" dist="38100" dir="2700000" algn="tl">
                    <a:srgbClr val="000000">
                      <a:alpha val="43137"/>
                    </a:srgbClr>
                  </a:outerShdw>
                </a:effectLst>
                <a:latin typeface="Times New Roman" pitchFamily="18" charset="0"/>
              </a:rPr>
              <a:t>Krishnamurti</a:t>
            </a:r>
            <a:endParaRPr lang="en-US" sz="4000" b="1" dirty="0" smtClean="0">
              <a:solidFill>
                <a:schemeClr val="accent1"/>
              </a:solidFill>
              <a:effectLst>
                <a:outerShdw blurRad="38100" dist="38100" dir="2700000" algn="tl">
                  <a:srgbClr val="000000">
                    <a:alpha val="43137"/>
                  </a:srgbClr>
                </a:outerShdw>
              </a:effectLst>
              <a:latin typeface="Times New Roman" pitchFamily="18" charset="0"/>
            </a:endParaRPr>
          </a:p>
          <a:p>
            <a:pPr marL="548640" indent="-411480" fontAlgn="auto">
              <a:lnSpc>
                <a:spcPct val="80000"/>
              </a:lnSpc>
              <a:spcAft>
                <a:spcPts val="0"/>
              </a:spcAft>
              <a:buClr>
                <a:schemeClr val="tx1">
                  <a:shade val="95000"/>
                </a:schemeClr>
              </a:buClr>
              <a:buFont typeface="Wingdings 2"/>
              <a:buChar char=""/>
              <a:defRPr/>
            </a:pPr>
            <a:endParaRPr lang="en-US" sz="4800" b="1" dirty="0" smtClean="0">
              <a:solidFill>
                <a:srgbClr val="00FFFF"/>
              </a:solidFill>
              <a:effectLst>
                <a:outerShdw blurRad="38100" dist="38100" dir="2700000" algn="tl">
                  <a:srgbClr val="FFFFFF"/>
                </a:outerShdw>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8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fontAlgn="auto">
              <a:spcAft>
                <a:spcPts val="0"/>
              </a:spcAft>
              <a:defRPr/>
            </a:pPr>
            <a:r>
              <a:rPr lang="en-US" dirty="0" smtClean="0">
                <a:solidFill>
                  <a:schemeClr val="accent1"/>
                </a:solidFill>
              </a:rPr>
              <a:t>Debunking the Myths</a:t>
            </a:r>
          </a:p>
        </p:txBody>
      </p:sp>
      <p:sp>
        <p:nvSpPr>
          <p:cNvPr id="157699" name="Rectangle 3"/>
          <p:cNvSpPr>
            <a:spLocks noGrp="1" noChangeArrowheads="1"/>
          </p:cNvSpPr>
          <p:nvPr>
            <p:ph type="body" idx="1"/>
          </p:nvPr>
        </p:nvSpPr>
        <p:spPr>
          <a:xfrm>
            <a:off x="457200" y="1600200"/>
            <a:ext cx="8229600" cy="5029200"/>
          </a:xfrm>
        </p:spPr>
        <p:txBody>
          <a:bodyPr>
            <a:normAutofit/>
          </a:bodyPr>
          <a:lstStyle/>
          <a:p>
            <a:pPr marL="548640" indent="-411480" fontAlgn="auto">
              <a:spcAft>
                <a:spcPts val="0"/>
              </a:spcAft>
              <a:buClr>
                <a:schemeClr val="tx1">
                  <a:shade val="95000"/>
                </a:schemeClr>
              </a:buClr>
              <a:buFont typeface="Wingdings 2"/>
              <a:buChar char=""/>
              <a:defRPr/>
            </a:pPr>
            <a:r>
              <a:rPr lang="en-US" b="1" dirty="0" smtClean="0"/>
              <a:t>“People with ASD will never truly be successful in life” </a:t>
            </a:r>
            <a:r>
              <a:rPr lang="en-US" b="1" dirty="0" smtClean="0">
                <a:solidFill>
                  <a:srgbClr val="00FFFF"/>
                </a:solidFill>
                <a:effectLst>
                  <a:outerShdw blurRad="38100" dist="38100" dir="2700000" algn="tl">
                    <a:srgbClr val="000000">
                      <a:alpha val="43137"/>
                    </a:srgbClr>
                  </a:outerShdw>
                </a:effectLst>
              </a:rPr>
              <a:t>= Extremely harmful!</a:t>
            </a:r>
          </a:p>
          <a:p>
            <a:pPr marL="548640" indent="-411480" fontAlgn="auto">
              <a:spcAft>
                <a:spcPts val="0"/>
              </a:spcAft>
              <a:buClr>
                <a:schemeClr val="tx1">
                  <a:shade val="95000"/>
                </a:schemeClr>
              </a:buClr>
              <a:buFont typeface="Wingdings 2"/>
              <a:buChar char=""/>
              <a:defRPr/>
            </a:pPr>
            <a:r>
              <a:rPr lang="en-US" b="1" dirty="0" smtClean="0">
                <a:solidFill>
                  <a:schemeClr val="tx2"/>
                </a:solidFill>
                <a:effectLst>
                  <a:outerShdw blurRad="38100" dist="38100" dir="2700000" algn="tl">
                    <a:srgbClr val="000000">
                      <a:alpha val="43137"/>
                    </a:srgbClr>
                  </a:outerShdw>
                </a:effectLst>
              </a:rPr>
              <a:t>“People with ASD are all the same, and will all benefit from the same treatment”</a:t>
            </a:r>
          </a:p>
          <a:p>
            <a:pPr marL="548640" indent="-411480" fontAlgn="auto">
              <a:spcAft>
                <a:spcPts val="0"/>
              </a:spcAft>
              <a:buClr>
                <a:schemeClr val="tx1">
                  <a:shade val="95000"/>
                </a:schemeClr>
              </a:buClr>
              <a:buFont typeface="Wingdings 2"/>
              <a:buChar char=""/>
              <a:defRPr/>
            </a:pPr>
            <a:r>
              <a:rPr lang="en-US" b="1" dirty="0" smtClean="0"/>
              <a:t>“People with ASD are somehow defective or deficient.”</a:t>
            </a:r>
          </a:p>
          <a:p>
            <a:pPr marL="548640" indent="-411480" fontAlgn="auto">
              <a:spcAft>
                <a:spcPts val="0"/>
              </a:spcAft>
              <a:buClr>
                <a:schemeClr val="tx1">
                  <a:shade val="95000"/>
                </a:schemeClr>
              </a:buClr>
              <a:buFont typeface="Wingdings 2"/>
              <a:buChar char=""/>
              <a:defRPr/>
            </a:pPr>
            <a:r>
              <a:rPr lang="en-US" b="1" u="sng" dirty="0" smtClean="0">
                <a:solidFill>
                  <a:schemeClr val="accent6"/>
                </a:solidFill>
                <a:effectLst>
                  <a:outerShdw blurRad="38100" dist="38100" dir="2700000" algn="tl">
                    <a:srgbClr val="000000">
                      <a:alpha val="43137"/>
                    </a:srgbClr>
                  </a:outerShdw>
                </a:effectLst>
              </a:rPr>
              <a:t>“Common Myths”</a:t>
            </a:r>
            <a:r>
              <a:rPr lang="en-US" b="1" dirty="0" smtClean="0">
                <a:solidFill>
                  <a:schemeClr val="accent6"/>
                </a:solidFill>
                <a:effectLst>
                  <a:outerShdw blurRad="38100" dist="38100" dir="2700000" algn="tl">
                    <a:srgbClr val="000000">
                      <a:alpha val="43137"/>
                    </a:srgbClr>
                  </a:outerShdw>
                </a:effectLst>
              </a:rPr>
              <a:t> </a:t>
            </a:r>
            <a:r>
              <a:rPr lang="en-US" dirty="0" smtClean="0"/>
              <a:t>Handout</a:t>
            </a:r>
          </a:p>
        </p:txBody>
      </p:sp>
      <p:pic>
        <p:nvPicPr>
          <p:cNvPr id="1026" name="Picture 2" descr="http://www.webseoanalytics.com/blog/wp-content/uploads/2011/05/seo-myths-mythbu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534038"/>
            <a:ext cx="3273712" cy="217156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755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6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7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fontAlgn="auto">
              <a:spcAft>
                <a:spcPts val="0"/>
              </a:spcAft>
              <a:defRPr/>
            </a:pPr>
            <a:r>
              <a:rPr lang="en-US" smtClean="0">
                <a:solidFill>
                  <a:schemeClr val="accent1"/>
                </a:solidFill>
              </a:rPr>
              <a:t>Conclusions:  So What?</a:t>
            </a:r>
          </a:p>
        </p:txBody>
      </p:sp>
      <p:sp>
        <p:nvSpPr>
          <p:cNvPr id="178179" name="Rectangle 3"/>
          <p:cNvSpPr>
            <a:spLocks noGrp="1" noChangeArrowheads="1"/>
          </p:cNvSpPr>
          <p:nvPr>
            <p:ph type="body" idx="1"/>
          </p:nvPr>
        </p:nvSpPr>
        <p:spPr>
          <a:xfrm>
            <a:off x="0" y="1371600"/>
            <a:ext cx="9144000" cy="5486400"/>
          </a:xfrm>
        </p:spPr>
        <p:txBody>
          <a:bodyPr>
            <a:noAutofit/>
          </a:bodyPr>
          <a:lstStyle/>
          <a:p>
            <a:pPr marL="548640" indent="-411480" fontAlgn="auto">
              <a:lnSpc>
                <a:spcPct val="90000"/>
              </a:lnSpc>
              <a:spcAft>
                <a:spcPts val="0"/>
              </a:spcAft>
              <a:buClr>
                <a:schemeClr val="tx1">
                  <a:shade val="95000"/>
                </a:schemeClr>
              </a:buClr>
              <a:buFont typeface="Wingdings 2"/>
              <a:buChar char=""/>
              <a:defRPr/>
            </a:pPr>
            <a:r>
              <a:rPr lang="en-US" sz="2400" b="1" dirty="0">
                <a:solidFill>
                  <a:schemeClr val="accent6">
                    <a:lumMod val="60000"/>
                    <a:lumOff val="40000"/>
                  </a:schemeClr>
                </a:solidFill>
                <a:effectLst>
                  <a:outerShdw blurRad="38100" dist="38100" dir="2700000" algn="tl">
                    <a:srgbClr val="000000">
                      <a:alpha val="43137"/>
                    </a:srgbClr>
                  </a:outerShdw>
                </a:effectLst>
              </a:rPr>
              <a:t>Abandon</a:t>
            </a:r>
            <a:r>
              <a:rPr lang="en-US" sz="2400" dirty="0"/>
              <a:t> our preconceived </a:t>
            </a:r>
            <a:r>
              <a:rPr lang="en-US" sz="2400" dirty="0" smtClean="0"/>
              <a:t>notions/stereotypes</a:t>
            </a:r>
            <a:endParaRPr lang="en-US" sz="2400" dirty="0"/>
          </a:p>
          <a:p>
            <a:pPr marL="548640" indent="-411480" fontAlgn="auto">
              <a:lnSpc>
                <a:spcPct val="90000"/>
              </a:lnSpc>
              <a:spcAft>
                <a:spcPts val="0"/>
              </a:spcAft>
              <a:buClr>
                <a:schemeClr val="tx1">
                  <a:shade val="95000"/>
                </a:schemeClr>
              </a:buClr>
              <a:buFont typeface="Wingdings 2"/>
              <a:buChar char=""/>
              <a:defRPr/>
            </a:pPr>
            <a:r>
              <a:rPr lang="en-US" sz="2400" b="1" dirty="0">
                <a:solidFill>
                  <a:schemeClr val="accent6">
                    <a:lumMod val="60000"/>
                    <a:lumOff val="40000"/>
                  </a:schemeClr>
                </a:solidFill>
                <a:effectLst>
                  <a:outerShdw blurRad="38100" dist="38100" dir="2700000" algn="tl">
                    <a:srgbClr val="000000">
                      <a:alpha val="43137"/>
                    </a:srgbClr>
                  </a:outerShdw>
                </a:effectLst>
              </a:rPr>
              <a:t>Acknowledge</a:t>
            </a:r>
            <a:r>
              <a:rPr lang="en-US" sz="2400" dirty="0"/>
              <a:t> that AS/HFA is not a “death sentence,” but that it is a lifelong </a:t>
            </a:r>
            <a:r>
              <a:rPr lang="en-US" sz="2400" dirty="0" smtClean="0"/>
              <a:t>condition (and largely culturally dictated)</a:t>
            </a:r>
            <a:endParaRPr lang="en-US" sz="2400" dirty="0"/>
          </a:p>
          <a:p>
            <a:pPr marL="548640" indent="-411480" fontAlgn="auto">
              <a:lnSpc>
                <a:spcPct val="90000"/>
              </a:lnSpc>
              <a:spcAft>
                <a:spcPts val="0"/>
              </a:spcAft>
              <a:buClr>
                <a:schemeClr val="tx1">
                  <a:shade val="95000"/>
                </a:schemeClr>
              </a:buClr>
              <a:buFont typeface="Wingdings 2"/>
              <a:buChar char=""/>
              <a:defRPr/>
            </a:pPr>
            <a:r>
              <a:rPr lang="en-US" sz="2400" b="1" dirty="0">
                <a:solidFill>
                  <a:schemeClr val="accent6">
                    <a:lumMod val="60000"/>
                    <a:lumOff val="40000"/>
                  </a:schemeClr>
                </a:solidFill>
                <a:effectLst>
                  <a:outerShdw blurRad="38100" dist="38100" dir="2700000" algn="tl">
                    <a:srgbClr val="000000">
                      <a:alpha val="43137"/>
                    </a:srgbClr>
                  </a:outerShdw>
                </a:effectLst>
              </a:rPr>
              <a:t>Stop the panic </a:t>
            </a:r>
            <a:r>
              <a:rPr lang="en-US" sz="2400" b="1" dirty="0" smtClean="0">
                <a:solidFill>
                  <a:schemeClr val="accent6">
                    <a:lumMod val="60000"/>
                    <a:lumOff val="40000"/>
                  </a:schemeClr>
                </a:solidFill>
                <a:effectLst>
                  <a:outerShdw blurRad="38100" dist="38100" dir="2700000" algn="tl">
                    <a:srgbClr val="000000">
                      <a:alpha val="43137"/>
                    </a:srgbClr>
                  </a:outerShdw>
                </a:effectLst>
              </a:rPr>
              <a:t>mongering</a:t>
            </a:r>
            <a:r>
              <a:rPr lang="en-US" sz="2400" dirty="0" smtClean="0"/>
              <a:t>, stigmatization, </a:t>
            </a:r>
            <a:r>
              <a:rPr lang="en-US" sz="2400" dirty="0"/>
              <a:t>and </a:t>
            </a:r>
            <a:r>
              <a:rPr lang="en-US" sz="2400" dirty="0" smtClean="0"/>
              <a:t>(unnecessary) institutionalization</a:t>
            </a:r>
            <a:r>
              <a:rPr lang="en-US" sz="2400" dirty="0"/>
              <a:t>!</a:t>
            </a:r>
          </a:p>
          <a:p>
            <a:pPr marL="548640" indent="-411480" fontAlgn="auto">
              <a:lnSpc>
                <a:spcPct val="90000"/>
              </a:lnSpc>
              <a:spcAft>
                <a:spcPts val="0"/>
              </a:spcAft>
              <a:buClr>
                <a:schemeClr val="tx1">
                  <a:shade val="95000"/>
                </a:schemeClr>
              </a:buClr>
              <a:buFont typeface="Wingdings 2"/>
              <a:buChar char=""/>
              <a:defRPr/>
            </a:pPr>
            <a:r>
              <a:rPr lang="en-US" sz="2400" b="1" dirty="0">
                <a:solidFill>
                  <a:schemeClr val="accent6">
                    <a:lumMod val="60000"/>
                    <a:lumOff val="40000"/>
                  </a:schemeClr>
                </a:solidFill>
                <a:effectLst>
                  <a:outerShdw blurRad="38100" dist="38100" dir="2700000" algn="tl">
                    <a:srgbClr val="000000">
                      <a:alpha val="43137"/>
                    </a:srgbClr>
                  </a:outerShdw>
                </a:effectLst>
              </a:rPr>
              <a:t>“Surrender the 1-up”</a:t>
            </a:r>
            <a:r>
              <a:rPr lang="en-US" sz="2400" dirty="0">
                <a:solidFill>
                  <a:schemeClr val="accent6">
                    <a:lumMod val="60000"/>
                    <a:lumOff val="40000"/>
                  </a:schemeClr>
                </a:solidFill>
              </a:rPr>
              <a:t> </a:t>
            </a:r>
            <a:r>
              <a:rPr lang="en-US" sz="2400" dirty="0"/>
              <a:t>~ Christian Moore</a:t>
            </a:r>
          </a:p>
          <a:p>
            <a:pPr marL="548640" indent="-411480" fontAlgn="auto">
              <a:lnSpc>
                <a:spcPct val="90000"/>
              </a:lnSpc>
              <a:spcAft>
                <a:spcPts val="0"/>
              </a:spcAft>
              <a:buClr>
                <a:schemeClr val="tx1">
                  <a:shade val="95000"/>
                </a:schemeClr>
              </a:buClr>
              <a:buFont typeface="Wingdings 2"/>
              <a:buChar char=""/>
              <a:defRPr/>
            </a:pPr>
            <a:r>
              <a:rPr lang="en-US" sz="2400" b="1" dirty="0">
                <a:solidFill>
                  <a:schemeClr val="accent6">
                    <a:lumMod val="60000"/>
                    <a:lumOff val="40000"/>
                  </a:schemeClr>
                </a:solidFill>
                <a:effectLst>
                  <a:outerShdw blurRad="38100" dist="38100" dir="2700000" algn="tl">
                    <a:srgbClr val="000000">
                      <a:alpha val="43137"/>
                    </a:srgbClr>
                  </a:outerShdw>
                </a:effectLst>
              </a:rPr>
              <a:t>Teach</a:t>
            </a:r>
            <a:r>
              <a:rPr lang="en-US" sz="2400" dirty="0"/>
              <a:t> young adults how </a:t>
            </a:r>
            <a:r>
              <a:rPr lang="en-US" sz="2400" dirty="0" smtClean="0"/>
              <a:t>to </a:t>
            </a:r>
            <a:r>
              <a:rPr lang="en-US" sz="2400" dirty="0" smtClean="0">
                <a:solidFill>
                  <a:schemeClr val="accent6">
                    <a:lumMod val="60000"/>
                    <a:lumOff val="40000"/>
                  </a:schemeClr>
                </a:solidFill>
                <a:effectLst>
                  <a:outerShdw blurRad="38100" dist="38100" dir="2700000" algn="tl">
                    <a:srgbClr val="000000">
                      <a:alpha val="43137"/>
                    </a:srgbClr>
                  </a:outerShdw>
                </a:effectLst>
              </a:rPr>
              <a:t>problem-solve</a:t>
            </a:r>
            <a:r>
              <a:rPr lang="en-US" sz="2400" dirty="0" smtClean="0"/>
              <a:t>, </a:t>
            </a:r>
            <a:r>
              <a:rPr lang="en-US" sz="2400" dirty="0" smtClean="0">
                <a:solidFill>
                  <a:schemeClr val="accent6">
                    <a:lumMod val="60000"/>
                    <a:lumOff val="40000"/>
                  </a:schemeClr>
                </a:solidFill>
                <a:effectLst>
                  <a:outerShdw blurRad="38100" dist="38100" dir="2700000" algn="tl">
                    <a:srgbClr val="000000">
                      <a:alpha val="43137"/>
                    </a:srgbClr>
                  </a:outerShdw>
                </a:effectLst>
              </a:rPr>
              <a:t>mask</a:t>
            </a:r>
            <a:r>
              <a:rPr lang="en-US" sz="2400" dirty="0" smtClean="0"/>
              <a:t>  </a:t>
            </a:r>
            <a:r>
              <a:rPr lang="en-US" sz="2400" dirty="0"/>
              <a:t>and accommodate </a:t>
            </a:r>
            <a:r>
              <a:rPr lang="en-US" sz="2400" dirty="0" smtClean="0"/>
              <a:t>social weaknesses</a:t>
            </a:r>
            <a:r>
              <a:rPr lang="en-US" sz="2400" dirty="0"/>
              <a:t>, and </a:t>
            </a:r>
            <a:r>
              <a:rPr lang="en-US" sz="2400" dirty="0">
                <a:solidFill>
                  <a:schemeClr val="accent6">
                    <a:lumMod val="60000"/>
                    <a:lumOff val="40000"/>
                  </a:schemeClr>
                </a:solidFill>
                <a:effectLst>
                  <a:outerShdw blurRad="38100" dist="38100" dir="2700000" algn="tl">
                    <a:srgbClr val="000000">
                      <a:alpha val="43137"/>
                    </a:srgbClr>
                  </a:outerShdw>
                </a:effectLst>
              </a:rPr>
              <a:t>cope</a:t>
            </a:r>
            <a:r>
              <a:rPr lang="en-US" sz="2400" dirty="0"/>
              <a:t> with the sensory/emotional issues (especially </a:t>
            </a:r>
            <a:r>
              <a:rPr lang="en-US" sz="2400" dirty="0" smtClean="0"/>
              <a:t>anxiety and </a:t>
            </a:r>
            <a:r>
              <a:rPr lang="en-US" sz="2400" dirty="0"/>
              <a:t>social)</a:t>
            </a:r>
          </a:p>
          <a:p>
            <a:pPr marL="548640" indent="-411480" fontAlgn="auto">
              <a:lnSpc>
                <a:spcPct val="90000"/>
              </a:lnSpc>
              <a:spcAft>
                <a:spcPts val="0"/>
              </a:spcAft>
              <a:buClr>
                <a:schemeClr val="tx1">
                  <a:shade val="95000"/>
                </a:schemeClr>
              </a:buClr>
              <a:buFont typeface="Wingdings 2"/>
              <a:buChar char=""/>
              <a:defRPr/>
            </a:pPr>
            <a:r>
              <a:rPr lang="en-US" sz="2400" b="1" dirty="0">
                <a:solidFill>
                  <a:schemeClr val="accent6">
                    <a:lumMod val="60000"/>
                    <a:lumOff val="40000"/>
                  </a:schemeClr>
                </a:solidFill>
                <a:effectLst>
                  <a:outerShdw blurRad="38100" dist="38100" dir="2700000" algn="tl">
                    <a:srgbClr val="000000">
                      <a:alpha val="43137"/>
                    </a:srgbClr>
                  </a:outerShdw>
                </a:effectLst>
              </a:rPr>
              <a:t>Focus on strengths</a:t>
            </a:r>
            <a:r>
              <a:rPr lang="en-US" sz="2400" dirty="0"/>
              <a:t>; special interests = successful career!</a:t>
            </a:r>
          </a:p>
          <a:p>
            <a:pPr marL="548640" indent="-411480" fontAlgn="auto">
              <a:lnSpc>
                <a:spcPct val="90000"/>
              </a:lnSpc>
              <a:spcAft>
                <a:spcPts val="0"/>
              </a:spcAft>
              <a:buClr>
                <a:schemeClr val="tx1">
                  <a:shade val="95000"/>
                </a:schemeClr>
              </a:buClr>
              <a:buFont typeface="Wingdings 2"/>
              <a:buChar char=""/>
              <a:defRPr/>
            </a:pPr>
            <a:r>
              <a:rPr lang="en-US" sz="2400" b="1" dirty="0">
                <a:solidFill>
                  <a:schemeClr val="accent6">
                    <a:lumMod val="60000"/>
                    <a:lumOff val="40000"/>
                  </a:schemeClr>
                </a:solidFill>
                <a:effectLst>
                  <a:outerShdw blurRad="38100" dist="38100" dir="2700000" algn="tl">
                    <a:srgbClr val="000000">
                      <a:alpha val="43137"/>
                    </a:srgbClr>
                  </a:outerShdw>
                </a:effectLst>
              </a:rPr>
              <a:t>Prudently use </a:t>
            </a:r>
            <a:r>
              <a:rPr lang="en-US" sz="2400" b="1" dirty="0" smtClean="0">
                <a:solidFill>
                  <a:schemeClr val="accent6">
                    <a:lumMod val="60000"/>
                    <a:lumOff val="40000"/>
                  </a:schemeClr>
                </a:solidFill>
                <a:effectLst>
                  <a:outerShdw blurRad="38100" dist="38100" dir="2700000" algn="tl">
                    <a:srgbClr val="000000">
                      <a:alpha val="43137"/>
                    </a:srgbClr>
                  </a:outerShdw>
                </a:effectLst>
              </a:rPr>
              <a:t>interventions</a:t>
            </a:r>
            <a:r>
              <a:rPr lang="en-US" sz="2400" dirty="0" smtClean="0"/>
              <a:t>: medication</a:t>
            </a:r>
            <a:r>
              <a:rPr lang="en-US" sz="2400" dirty="0"/>
              <a:t>, probiotics, special diets, therapy, </a:t>
            </a:r>
            <a:r>
              <a:rPr lang="en-US" sz="2400" dirty="0" smtClean="0"/>
              <a:t>computers, apps, </a:t>
            </a:r>
            <a:r>
              <a:rPr lang="en-US" sz="2400" dirty="0" err="1" smtClean="0"/>
              <a:t>etc</a:t>
            </a:r>
            <a:r>
              <a:rPr lang="en-US" sz="2400" dirty="0" smtClean="0"/>
              <a:t>! </a:t>
            </a:r>
          </a:p>
          <a:p>
            <a:pPr marL="548640" indent="-411480" fontAlgn="auto">
              <a:lnSpc>
                <a:spcPct val="90000"/>
              </a:lnSpc>
              <a:spcAft>
                <a:spcPts val="0"/>
              </a:spcAft>
              <a:buClr>
                <a:schemeClr val="tx1">
                  <a:shade val="95000"/>
                </a:schemeClr>
              </a:buClr>
              <a:buFont typeface="Wingdings 2"/>
              <a:buChar char=""/>
              <a:defRPr/>
            </a:pPr>
            <a:r>
              <a:rPr lang="en-US" sz="2400" b="1" dirty="0" smtClean="0">
                <a:solidFill>
                  <a:schemeClr val="accent6">
                    <a:lumMod val="60000"/>
                    <a:lumOff val="40000"/>
                  </a:schemeClr>
                </a:solidFill>
                <a:effectLst>
                  <a:outerShdw blurRad="38100" dist="38100" dir="2700000" algn="tl">
                    <a:srgbClr val="000000">
                      <a:alpha val="43137"/>
                    </a:srgbClr>
                  </a:outerShdw>
                </a:effectLst>
              </a:rPr>
              <a:t>Involve </a:t>
            </a:r>
            <a:r>
              <a:rPr lang="en-US" sz="2400" b="1" dirty="0">
                <a:solidFill>
                  <a:schemeClr val="accent6">
                    <a:lumMod val="60000"/>
                    <a:lumOff val="40000"/>
                  </a:schemeClr>
                </a:solidFill>
                <a:effectLst>
                  <a:outerShdw blurRad="38100" dist="38100" dir="2700000" algn="tl">
                    <a:srgbClr val="000000">
                      <a:alpha val="43137"/>
                    </a:srgbClr>
                  </a:outerShdw>
                </a:effectLst>
              </a:rPr>
              <a:t>individuals </a:t>
            </a:r>
            <a:r>
              <a:rPr lang="en-US" sz="2400" dirty="0"/>
              <a:t>in their treatment decisions!</a:t>
            </a:r>
          </a:p>
          <a:p>
            <a:pPr marL="548640" indent="-411480" fontAlgn="auto">
              <a:lnSpc>
                <a:spcPct val="90000"/>
              </a:lnSpc>
              <a:spcAft>
                <a:spcPts val="0"/>
              </a:spcAft>
              <a:buClr>
                <a:schemeClr val="tx1">
                  <a:shade val="95000"/>
                </a:schemeClr>
              </a:buClr>
              <a:buFont typeface="Wingdings 2"/>
              <a:buChar char=""/>
              <a:defRPr/>
            </a:pPr>
            <a:r>
              <a:rPr lang="en-US" sz="2400" b="1" dirty="0">
                <a:solidFill>
                  <a:schemeClr val="accent6">
                    <a:lumMod val="60000"/>
                    <a:lumOff val="40000"/>
                  </a:schemeClr>
                </a:solidFill>
                <a:effectLst>
                  <a:outerShdw blurRad="38100" dist="38100" dir="2700000" algn="tl">
                    <a:srgbClr val="000000">
                      <a:alpha val="43137"/>
                    </a:srgbClr>
                  </a:outerShdw>
                </a:effectLst>
              </a:rPr>
              <a:t>Live and Let Live</a:t>
            </a:r>
            <a:r>
              <a:rPr lang="en-US" sz="2400" dirty="0"/>
              <a:t>— NT’s need to be more flexible too!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1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1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1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8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817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81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817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81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pPr fontAlgn="auto">
              <a:spcAft>
                <a:spcPts val="0"/>
              </a:spcAft>
              <a:defRPr/>
            </a:pPr>
            <a:r>
              <a:rPr lang="en-US" dirty="0" smtClean="0"/>
              <a:t>Transition Planning</a:t>
            </a:r>
            <a:endParaRPr lang="en-US" dirty="0"/>
          </a:p>
        </p:txBody>
      </p:sp>
      <p:sp>
        <p:nvSpPr>
          <p:cNvPr id="6" name="Oval 5"/>
          <p:cNvSpPr/>
          <p:nvPr/>
        </p:nvSpPr>
        <p:spPr>
          <a:xfrm>
            <a:off x="4724400" y="1685925"/>
            <a:ext cx="3962400" cy="4038600"/>
          </a:xfrm>
          <a:prstGeom prst="ellipse">
            <a:avLst/>
          </a:prstGeom>
          <a:solidFill>
            <a:srgbClr val="FF0000">
              <a:alpha val="4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t>Neurotypical</a:t>
            </a:r>
            <a:r>
              <a:rPr lang="en-US" sz="2400" b="1" dirty="0"/>
              <a:t> World</a:t>
            </a:r>
          </a:p>
        </p:txBody>
      </p:sp>
      <p:sp>
        <p:nvSpPr>
          <p:cNvPr id="7" name="Oval 6"/>
          <p:cNvSpPr/>
          <p:nvPr/>
        </p:nvSpPr>
        <p:spPr>
          <a:xfrm>
            <a:off x="381000" y="1685925"/>
            <a:ext cx="3962400" cy="4038600"/>
          </a:xfrm>
          <a:prstGeom prst="ellipse">
            <a:avLst/>
          </a:prstGeom>
          <a:solidFill>
            <a:schemeClr val="accent1">
              <a:alpha val="4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t>ASD </a:t>
            </a:r>
          </a:p>
          <a:p>
            <a:pPr algn="ctr">
              <a:defRPr/>
            </a:pPr>
            <a:r>
              <a:rPr lang="en-US" sz="2400" b="1" dirty="0"/>
              <a:t>World</a:t>
            </a:r>
          </a:p>
        </p:txBody>
      </p:sp>
      <p:sp>
        <p:nvSpPr>
          <p:cNvPr id="5" name="Content Placeholder 4"/>
          <p:cNvSpPr>
            <a:spLocks noGrp="1"/>
          </p:cNvSpPr>
          <p:nvPr>
            <p:ph idx="1"/>
          </p:nvPr>
        </p:nvSpPr>
        <p:spPr>
          <a:xfrm>
            <a:off x="381000" y="5867400"/>
            <a:ext cx="8229600" cy="441325"/>
          </a:xfrm>
        </p:spPr>
        <p:txBody>
          <a:bodyPr>
            <a:normAutofit fontScale="92500" lnSpcReduction="20000"/>
          </a:bodyPr>
          <a:lstStyle/>
          <a:p>
            <a:pPr marL="137160" indent="0" algn="ctr" fontAlgn="auto">
              <a:spcAft>
                <a:spcPts val="0"/>
              </a:spcAft>
              <a:buClr>
                <a:schemeClr val="tx1">
                  <a:shade val="95000"/>
                </a:schemeClr>
              </a:buClr>
              <a:buFont typeface="Wingdings 2"/>
              <a:buNone/>
              <a:defRPr/>
            </a:pPr>
            <a:r>
              <a:rPr lang="en-US" dirty="0" smtClean="0"/>
              <a:t>Only acceptable outcome = </a:t>
            </a:r>
            <a:r>
              <a:rPr lang="en-US" dirty="0" err="1" smtClean="0"/>
              <a:t>indistinguishability</a:t>
            </a:r>
            <a:r>
              <a:rPr lang="en-US" dirty="0" smtClean="0"/>
              <a:t> </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7"/>
                                        </p:tgtEl>
                                        <p:attrNameLst>
                                          <p:attrName>ppt_x</p:attrName>
                                          <p:attrName>ppt_y</p:attrName>
                                        </p:attrNameLst>
                                      </p:cBhvr>
                                    </p:animMotion>
                                  </p:childTnLst>
                                </p:cTn>
                              </p:par>
                              <p:par>
                                <p:cTn id="7" presetID="31" presetClass="exit" presetSubtype="0" fill="hold" grpId="1" nodeType="withEffect">
                                  <p:stCondLst>
                                    <p:cond delay="1000"/>
                                  </p:stCondLst>
                                  <p:childTnLst>
                                    <p:anim calcmode="lin" valueType="num">
                                      <p:cBhvr>
                                        <p:cTn id="8" dur="1000"/>
                                        <p:tgtEl>
                                          <p:spTgt spid="7"/>
                                        </p:tgtEl>
                                        <p:attrNameLst>
                                          <p:attrName>ppt_w</p:attrName>
                                        </p:attrNameLst>
                                      </p:cBhvr>
                                      <p:tavLst>
                                        <p:tav tm="0">
                                          <p:val>
                                            <p:strVal val="ppt_w"/>
                                          </p:val>
                                        </p:tav>
                                        <p:tav tm="100000">
                                          <p:val>
                                            <p:fltVal val="0"/>
                                          </p:val>
                                        </p:tav>
                                      </p:tavLst>
                                    </p:anim>
                                    <p:anim calcmode="lin" valueType="num">
                                      <p:cBhvr>
                                        <p:cTn id="9" dur="1000"/>
                                        <p:tgtEl>
                                          <p:spTgt spid="7"/>
                                        </p:tgtEl>
                                        <p:attrNameLst>
                                          <p:attrName>ppt_h</p:attrName>
                                        </p:attrNameLst>
                                      </p:cBhvr>
                                      <p:tavLst>
                                        <p:tav tm="0">
                                          <p:val>
                                            <p:strVal val="ppt_h"/>
                                          </p:val>
                                        </p:tav>
                                        <p:tav tm="100000">
                                          <p:val>
                                            <p:fltVal val="0"/>
                                          </p:val>
                                        </p:tav>
                                      </p:tavLst>
                                    </p:anim>
                                    <p:anim calcmode="lin" valueType="num">
                                      <p:cBhvr>
                                        <p:cTn id="10" dur="1000"/>
                                        <p:tgtEl>
                                          <p:spTgt spid="7"/>
                                        </p:tgtEl>
                                        <p:attrNameLst>
                                          <p:attrName>style.rotation</p:attrName>
                                        </p:attrNameLst>
                                      </p:cBhvr>
                                      <p:tavLst>
                                        <p:tav tm="0">
                                          <p:val>
                                            <p:fltVal val="0"/>
                                          </p:val>
                                        </p:tav>
                                        <p:tav tm="100000">
                                          <p:val>
                                            <p:fltVal val="90"/>
                                          </p:val>
                                        </p:tav>
                                      </p:tavLst>
                                    </p:anim>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par>
                                <p:cTn id="13" presetID="6" presetClass="emph" presetSubtype="0" fill="hold" grpId="0" nodeType="withEffect">
                                  <p:stCondLst>
                                    <p:cond delay="2000"/>
                                  </p:stCondLst>
                                  <p:childTnLst>
                                    <p:animScale>
                                      <p:cBhvr>
                                        <p:cTn id="14" dur="2000" fill="hold"/>
                                        <p:tgtEl>
                                          <p:spTgt spid="6"/>
                                        </p:tgtEl>
                                      </p:cBhvr>
                                      <p:by x="150000" y="150000"/>
                                    </p:animScale>
                                  </p:childTnLst>
                                </p:cTn>
                              </p:par>
                              <p:par>
                                <p:cTn id="15" presetID="1" presetClass="entr" presetSubtype="0" fill="hold" grpId="0" nodeType="withEffect">
                                  <p:stCondLst>
                                    <p:cond delay="375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Transition Planning</a:t>
            </a:r>
            <a:endParaRPr lang="en-US" dirty="0"/>
          </a:p>
        </p:txBody>
      </p:sp>
      <p:sp>
        <p:nvSpPr>
          <p:cNvPr id="5" name="Content Placeholder 4"/>
          <p:cNvSpPr>
            <a:spLocks noGrp="1"/>
          </p:cNvSpPr>
          <p:nvPr>
            <p:ph idx="1"/>
          </p:nvPr>
        </p:nvSpPr>
        <p:spPr>
          <a:xfrm>
            <a:off x="457200" y="5867400"/>
            <a:ext cx="8229600" cy="441325"/>
          </a:xfrm>
        </p:spPr>
        <p:txBody>
          <a:bodyPr>
            <a:normAutofit fontScale="92500" lnSpcReduction="20000"/>
          </a:bodyPr>
          <a:lstStyle/>
          <a:p>
            <a:pPr marL="137160" indent="0" algn="ctr" fontAlgn="auto">
              <a:spcAft>
                <a:spcPts val="0"/>
              </a:spcAft>
              <a:buClr>
                <a:schemeClr val="tx1">
                  <a:shade val="95000"/>
                </a:schemeClr>
              </a:buClr>
              <a:buFont typeface="Wingdings 2"/>
              <a:buNone/>
              <a:defRPr/>
            </a:pPr>
            <a:r>
              <a:rPr lang="en-US" dirty="0" smtClean="0"/>
              <a:t>Skills and Interests, mutually beneficial supports</a:t>
            </a:r>
            <a:endParaRPr lang="en-US" dirty="0"/>
          </a:p>
        </p:txBody>
      </p:sp>
      <p:sp>
        <p:nvSpPr>
          <p:cNvPr id="6" name="Oval 5"/>
          <p:cNvSpPr/>
          <p:nvPr/>
        </p:nvSpPr>
        <p:spPr>
          <a:xfrm>
            <a:off x="4711700" y="1685925"/>
            <a:ext cx="3962400" cy="4038600"/>
          </a:xfrm>
          <a:prstGeom prst="ellipse">
            <a:avLst/>
          </a:prstGeom>
          <a:solidFill>
            <a:srgbClr val="FF0000">
              <a:alpha val="4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t>Neurotypical</a:t>
            </a:r>
            <a:r>
              <a:rPr lang="en-US" sz="2400" b="1" dirty="0"/>
              <a:t> World</a:t>
            </a:r>
          </a:p>
        </p:txBody>
      </p:sp>
      <p:sp>
        <p:nvSpPr>
          <p:cNvPr id="7" name="Oval 6"/>
          <p:cNvSpPr/>
          <p:nvPr/>
        </p:nvSpPr>
        <p:spPr>
          <a:xfrm>
            <a:off x="381000" y="1685925"/>
            <a:ext cx="3962400" cy="4038600"/>
          </a:xfrm>
          <a:prstGeom prst="ellipse">
            <a:avLst/>
          </a:prstGeom>
          <a:solidFill>
            <a:schemeClr val="accent1">
              <a:alpha val="4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t>ASD </a:t>
            </a:r>
          </a:p>
          <a:p>
            <a:pPr algn="ctr">
              <a:defRPr/>
            </a:pPr>
            <a:r>
              <a:rPr lang="en-US" sz="2400" b="1" dirty="0"/>
              <a:t>World</a:t>
            </a:r>
          </a:p>
        </p:txBody>
      </p:sp>
      <p:sp>
        <p:nvSpPr>
          <p:cNvPr id="3" name="Up Arrow 2"/>
          <p:cNvSpPr/>
          <p:nvPr/>
        </p:nvSpPr>
        <p:spPr>
          <a:xfrm>
            <a:off x="4343400" y="3962400"/>
            <a:ext cx="368300" cy="1905000"/>
          </a:xfrm>
          <a:prstGeom prst="upArrow">
            <a:avLst/>
          </a:prstGeom>
          <a:solidFill>
            <a:schemeClr val="accent6"/>
          </a:solidFill>
          <a:ln>
            <a:solidFill>
              <a:srgbClr val="F868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796E-6 L 0.10834 3.3796E-6 " pathEditMode="relative" rAng="0" ptsTypes="AA">
                                      <p:cBhvr>
                                        <p:cTn id="6" dur="2000" fill="hold"/>
                                        <p:tgtEl>
                                          <p:spTgt spid="7"/>
                                        </p:tgtEl>
                                        <p:attrNameLst>
                                          <p:attrName>ppt_x</p:attrName>
                                          <p:attrName>ppt_y</p:attrName>
                                        </p:attrNameLst>
                                      </p:cBhvr>
                                      <p:rCtr x="5417" y="0"/>
                                    </p:animMotion>
                                  </p:childTnLst>
                                </p:cTn>
                              </p:par>
                              <p:par>
                                <p:cTn id="7" presetID="35" presetClass="path" presetSubtype="0" accel="50000" decel="50000" fill="hold" grpId="0" nodeType="withEffect">
                                  <p:stCondLst>
                                    <p:cond delay="0"/>
                                  </p:stCondLst>
                                  <p:childTnLst>
                                    <p:animMotion origin="layout" path="M -3.33333E-6 3.3796E-6 L -0.10833 3.3796E-6 " pathEditMode="relative" rAng="0" ptsTypes="AA">
                                      <p:cBhvr>
                                        <p:cTn id="8" dur="2000" fill="hold"/>
                                        <p:tgtEl>
                                          <p:spTgt spid="6"/>
                                        </p:tgtEl>
                                        <p:attrNameLst>
                                          <p:attrName>ppt_x</p:attrName>
                                          <p:attrName>ppt_y</p:attrName>
                                        </p:attrNameLst>
                                      </p:cBhvr>
                                      <p:rCtr x="-5417" y="0"/>
                                    </p:animMotion>
                                  </p:childTnLst>
                                </p:cTn>
                              </p:par>
                              <p:par>
                                <p:cTn id="9" presetID="1" presetClass="entr" presetSubtype="0" fill="hold" grpId="0" nodeType="withEffect">
                                  <p:stCondLst>
                                    <p:cond delay="200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Transition Planning Priorities</a:t>
            </a:r>
            <a:endParaRPr lang="en-US" dirty="0"/>
          </a:p>
        </p:txBody>
      </p:sp>
      <p:sp>
        <p:nvSpPr>
          <p:cNvPr id="3" name="Content Placeholder 2"/>
          <p:cNvSpPr>
            <a:spLocks noGrp="1"/>
          </p:cNvSpPr>
          <p:nvPr>
            <p:ph idx="1"/>
          </p:nvPr>
        </p:nvSpPr>
        <p:spPr>
          <a:xfrm>
            <a:off x="304800" y="1600200"/>
            <a:ext cx="8382000" cy="5029200"/>
          </a:xfrm>
        </p:spPr>
        <p:txBody>
          <a:bodyPr>
            <a:normAutofit/>
          </a:bodyPr>
          <a:lstStyle/>
          <a:p>
            <a:pPr marL="548640" indent="-411480" fontAlgn="auto">
              <a:spcAft>
                <a:spcPts val="0"/>
              </a:spcAft>
              <a:buClr>
                <a:schemeClr val="tx1">
                  <a:shade val="95000"/>
                </a:schemeClr>
              </a:buClr>
              <a:buFont typeface="Wingdings 2"/>
              <a:buChar char=""/>
              <a:defRPr/>
            </a:pPr>
            <a:r>
              <a:rPr lang="en-US" b="1" dirty="0" smtClean="0"/>
              <a:t>What future do you picture (for them)?</a:t>
            </a:r>
          </a:p>
          <a:p>
            <a:pPr marL="548640" indent="-411480" fontAlgn="auto">
              <a:spcAft>
                <a:spcPts val="0"/>
              </a:spcAft>
              <a:buClr>
                <a:schemeClr val="tx1">
                  <a:shade val="95000"/>
                </a:schemeClr>
              </a:buClr>
              <a:buFont typeface="Wingdings 2"/>
              <a:buChar char=""/>
              <a:defRPr/>
            </a:pPr>
            <a:r>
              <a:rPr lang="en-US" b="1" dirty="0" smtClean="0">
                <a:solidFill>
                  <a:schemeClr val="accent6"/>
                </a:solidFill>
              </a:rPr>
              <a:t>What do you want (them) to be able to do?</a:t>
            </a:r>
          </a:p>
          <a:p>
            <a:pPr marL="137160" indent="0" fontAlgn="auto">
              <a:spcAft>
                <a:spcPts val="0"/>
              </a:spcAft>
              <a:buClr>
                <a:schemeClr val="tx1">
                  <a:shade val="95000"/>
                </a:schemeClr>
              </a:buClr>
              <a:buNone/>
              <a:defRPr/>
            </a:pPr>
            <a:r>
              <a:rPr lang="en-US" b="1" dirty="0" smtClean="0">
                <a:solidFill>
                  <a:schemeClr val="accent6"/>
                </a:solidFill>
              </a:rPr>
              <a:t>      </a:t>
            </a:r>
            <a:r>
              <a:rPr lang="en-US" b="1" i="1" dirty="0" smtClean="0">
                <a:solidFill>
                  <a:schemeClr val="accent6"/>
                </a:solidFill>
              </a:rPr>
              <a:t>(If they can’t do it, who will do it for them?)</a:t>
            </a:r>
          </a:p>
          <a:p>
            <a:pPr marL="548640" indent="-411480" fontAlgn="auto">
              <a:spcAft>
                <a:spcPts val="0"/>
              </a:spcAft>
              <a:buClr>
                <a:schemeClr val="tx1">
                  <a:shade val="95000"/>
                </a:schemeClr>
              </a:buClr>
              <a:buFont typeface="Wingdings 2"/>
              <a:buChar char=""/>
              <a:defRPr/>
            </a:pPr>
            <a:r>
              <a:rPr lang="en-US" b="1" dirty="0"/>
              <a:t>Prioritize ADAPTIVE skills over ACADEMIC skills as age increases</a:t>
            </a:r>
          </a:p>
          <a:p>
            <a:pPr marL="548640" indent="-411480" fontAlgn="auto">
              <a:spcAft>
                <a:spcPts val="0"/>
              </a:spcAft>
              <a:buClr>
                <a:schemeClr val="tx1">
                  <a:shade val="95000"/>
                </a:schemeClr>
              </a:buClr>
              <a:buFont typeface="Wingdings 2"/>
              <a:buChar char=""/>
              <a:defRPr/>
            </a:pPr>
            <a:r>
              <a:rPr lang="en-US" b="1" dirty="0" smtClean="0">
                <a:solidFill>
                  <a:schemeClr val="accent6"/>
                </a:solidFill>
              </a:rPr>
              <a:t>Vocational, Social, and Navigational skills</a:t>
            </a:r>
          </a:p>
          <a:p>
            <a:pPr marL="548640" indent="-411480" fontAlgn="auto">
              <a:spcAft>
                <a:spcPts val="0"/>
              </a:spcAft>
              <a:buClr>
                <a:schemeClr val="tx1">
                  <a:shade val="95000"/>
                </a:schemeClr>
              </a:buClr>
              <a:buFont typeface="Wingdings 2"/>
              <a:buChar char=""/>
              <a:defRPr/>
            </a:pPr>
            <a:r>
              <a:rPr lang="en-US" b="1" dirty="0" smtClean="0"/>
              <a:t>Prioritize multiple-environment skills</a:t>
            </a:r>
          </a:p>
          <a:p>
            <a:pPr marL="548640" indent="-411480" fontAlgn="auto">
              <a:spcAft>
                <a:spcPts val="0"/>
              </a:spcAft>
              <a:buClr>
                <a:schemeClr val="tx1">
                  <a:shade val="95000"/>
                </a:schemeClr>
              </a:buClr>
              <a:buFont typeface="Wingdings 2"/>
              <a:buChar char=""/>
              <a:defRPr/>
            </a:pPr>
            <a:r>
              <a:rPr lang="en-US" b="1" dirty="0" smtClean="0">
                <a:solidFill>
                  <a:schemeClr val="accent6"/>
                </a:solidFill>
              </a:rPr>
              <a:t>Prioritize safety/survival skills</a:t>
            </a:r>
          </a:p>
          <a:p>
            <a:pPr marL="548640" indent="-411480" fontAlgn="auto">
              <a:spcAft>
                <a:spcPts val="0"/>
              </a:spcAft>
              <a:buClr>
                <a:schemeClr val="tx1">
                  <a:shade val="95000"/>
                </a:schemeClr>
              </a:buClr>
              <a:buFont typeface="Wingdings 2"/>
              <a:buChar char=""/>
              <a:defRPr/>
            </a:pPr>
            <a:r>
              <a:rPr lang="en-US" b="1" dirty="0" smtClean="0"/>
              <a:t>Prioritize skills that REDUCE dependence</a:t>
            </a:r>
          </a:p>
          <a:p>
            <a:pPr marL="137160" indent="0" algn="r" fontAlgn="auto">
              <a:spcAft>
                <a:spcPts val="0"/>
              </a:spcAft>
              <a:buClr>
                <a:schemeClr val="tx1">
                  <a:shade val="95000"/>
                </a:schemeClr>
              </a:buClr>
              <a:buFont typeface="Wingdings 2"/>
              <a:buNone/>
              <a:defRPr/>
            </a:pPr>
            <a:r>
              <a:rPr lang="en-US" sz="1400" i="1" dirty="0" smtClean="0"/>
              <a:t>Adapted from </a:t>
            </a:r>
            <a:r>
              <a:rPr lang="en-US" sz="1400" i="1" dirty="0" err="1" smtClean="0"/>
              <a:t>Wehman</a:t>
            </a:r>
            <a:r>
              <a:rPr lang="en-US" sz="1400" i="1" dirty="0"/>
              <a:t> </a:t>
            </a:r>
            <a:r>
              <a:rPr lang="en-US" sz="1400" i="1" dirty="0" smtClean="0"/>
              <a:t>(1992)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n-US" sz="4000" dirty="0" smtClean="0"/>
              <a:t>Q &amp; A</a:t>
            </a:r>
            <a:endParaRPr lang="en-US" sz="4000" dirty="0"/>
          </a:p>
        </p:txBody>
      </p:sp>
      <p:sp>
        <p:nvSpPr>
          <p:cNvPr id="78850" name="Text Placeholder 3"/>
          <p:cNvSpPr>
            <a:spLocks noGrp="1"/>
          </p:cNvSpPr>
          <p:nvPr>
            <p:ph type="body" sz="half" idx="2"/>
          </p:nvPr>
        </p:nvSpPr>
        <p:spPr>
          <a:xfrm>
            <a:off x="1600200" y="1166813"/>
            <a:ext cx="6019800" cy="530225"/>
          </a:xfrm>
        </p:spPr>
        <p:txBody>
          <a:bodyPr/>
          <a:lstStyle/>
          <a:p>
            <a:r>
              <a:rPr lang="en-US" sz="1800" b="1" smtClean="0"/>
              <a:t>Thanks for coming—enjoy the rest of the conference!!!</a:t>
            </a:r>
          </a:p>
        </p:txBody>
      </p:sp>
      <p:pic>
        <p:nvPicPr>
          <p:cNvPr id="78851" name="Picture 2" descr="C:\Users\JaredS\AppData\Local\Microsoft\Windows\Temporary Internet Files\Content.IE5\4LW187AD\MC900431560[1].png"/>
          <p:cNvPicPr>
            <a:picLocks noChangeAspect="1" noChangeArrowheads="1"/>
          </p:cNvPicPr>
          <p:nvPr/>
        </p:nvPicPr>
        <p:blipFill>
          <a:blip r:embed="rId2"/>
          <a:srcRect/>
          <a:stretch>
            <a:fillRect/>
          </a:stretch>
        </p:blipFill>
        <p:spPr bwMode="auto">
          <a:xfrm>
            <a:off x="3429000" y="2133600"/>
            <a:ext cx="2286000" cy="2438400"/>
          </a:xfrm>
          <a:prstGeom prst="rect">
            <a:avLst/>
          </a:prstGeom>
          <a:noFill/>
          <a:ln w="9525">
            <a:noFill/>
            <a:miter lim="800000"/>
            <a:headEnd/>
            <a:tailEnd/>
          </a:ln>
        </p:spPr>
      </p:pic>
      <p:pic>
        <p:nvPicPr>
          <p:cNvPr id="78852" name="Picture 6"/>
          <p:cNvPicPr>
            <a:picLocks noChangeAspect="1"/>
          </p:cNvPicPr>
          <p:nvPr/>
        </p:nvPicPr>
        <p:blipFill>
          <a:blip r:embed="rId3"/>
          <a:srcRect/>
          <a:stretch>
            <a:fillRect/>
          </a:stretch>
        </p:blipFill>
        <p:spPr bwMode="auto">
          <a:xfrm>
            <a:off x="5180013" y="5029200"/>
            <a:ext cx="3735387" cy="1624013"/>
          </a:xfrm>
          <a:prstGeom prst="rect">
            <a:avLst/>
          </a:prstGeom>
          <a:noFill/>
          <a:ln w="9525">
            <a:noFill/>
            <a:miter lim="800000"/>
            <a:headEnd/>
            <a:tailEnd/>
          </a:ln>
        </p:spPr>
      </p:pic>
      <p:sp>
        <p:nvSpPr>
          <p:cNvPr id="8" name="TextBox 7"/>
          <p:cNvSpPr txBox="1"/>
          <p:nvPr/>
        </p:nvSpPr>
        <p:spPr>
          <a:xfrm>
            <a:off x="533400" y="5562600"/>
            <a:ext cx="4191000" cy="923925"/>
          </a:xfrm>
          <a:prstGeom prst="rect">
            <a:avLst/>
          </a:prstGeom>
          <a:noFill/>
        </p:spPr>
        <p:txBody>
          <a:bodyPr>
            <a:spAutoFit/>
          </a:bodyPr>
          <a:lstStyle/>
          <a:p>
            <a:pPr>
              <a:defRPr/>
            </a:pPr>
            <a:r>
              <a:rPr lang="en-US" dirty="0"/>
              <a:t>Please feel free to contact me:</a:t>
            </a:r>
          </a:p>
          <a:p>
            <a:pPr>
              <a:defRPr/>
            </a:pPr>
            <a:r>
              <a:rPr lang="en-US" dirty="0">
                <a:solidFill>
                  <a:schemeClr val="accent5"/>
                </a:solidFill>
              </a:rPr>
              <a:t>801-342-3436</a:t>
            </a:r>
          </a:p>
          <a:p>
            <a:pPr>
              <a:defRPr/>
            </a:pPr>
            <a:r>
              <a:rPr lang="en-US" dirty="0">
                <a:hlinkClick r:id="rId4"/>
              </a:rPr>
              <a:t>jareds@svacademy.org</a:t>
            </a:r>
            <a:r>
              <a:rPr lang="en-US"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4000" b="1" dirty="0" smtClean="0">
                <a:solidFill>
                  <a:schemeClr val="tx2"/>
                </a:solidFill>
                <a:effectLst>
                  <a:outerShdw blurRad="38100" dist="38100" dir="2700000" algn="tl">
                    <a:srgbClr val="000000">
                      <a:alpha val="43137"/>
                    </a:srgbClr>
                  </a:outerShdw>
                </a:effectLst>
                <a:latin typeface="Lucida Sans" pitchFamily="34" charset="0"/>
              </a:rPr>
              <a:t>The 3 “Terrible Questions”</a:t>
            </a:r>
            <a:endParaRPr lang="en-US" b="1" dirty="0">
              <a:solidFill>
                <a:schemeClr val="tx2"/>
              </a:solidFill>
              <a:effectLst>
                <a:outerShdw blurRad="38100" dist="38100" dir="2700000" algn="tl">
                  <a:srgbClr val="000000">
                    <a:alpha val="43137"/>
                  </a:srgbClr>
                </a:outerShdw>
              </a:effectLst>
              <a:latin typeface="Lucida Sans" pitchFamily="34" charset="0"/>
            </a:endParaRPr>
          </a:p>
        </p:txBody>
      </p:sp>
      <p:sp>
        <p:nvSpPr>
          <p:cNvPr id="60418" name="Content Placeholder 2"/>
          <p:cNvSpPr>
            <a:spLocks noGrp="1"/>
          </p:cNvSpPr>
          <p:nvPr>
            <p:ph idx="1"/>
          </p:nvPr>
        </p:nvSpPr>
        <p:spPr>
          <a:xfrm>
            <a:off x="228600" y="1600200"/>
            <a:ext cx="8763000" cy="4525963"/>
          </a:xfrm>
        </p:spPr>
        <p:txBody>
          <a:bodyPr/>
          <a:lstStyle/>
          <a:p>
            <a:pPr marL="650875" indent="-514350">
              <a:buFont typeface="Lucida Sans" pitchFamily="34" charset="0"/>
              <a:buAutoNum type="arabicPeriod"/>
            </a:pPr>
            <a:r>
              <a:rPr lang="en-US" b="1" dirty="0" smtClean="0">
                <a:solidFill>
                  <a:schemeClr val="accent6">
                    <a:lumMod val="75000"/>
                  </a:schemeClr>
                </a:solidFill>
                <a:effectLst>
                  <a:outerShdw blurRad="38100" dist="38100" dir="2700000" algn="tl">
                    <a:srgbClr val="000000">
                      <a:alpha val="43137"/>
                    </a:srgbClr>
                  </a:outerShdw>
                </a:effectLst>
              </a:rPr>
              <a:t>Will my child (I) ever live on their (my) own?</a:t>
            </a:r>
          </a:p>
          <a:p>
            <a:pPr marL="650875" indent="-514350">
              <a:buFont typeface="Lucida Sans" pitchFamily="34" charset="0"/>
              <a:buAutoNum type="arabicPeriod"/>
            </a:pPr>
            <a:r>
              <a:rPr lang="en-US" b="1" dirty="0" smtClean="0">
                <a:solidFill>
                  <a:schemeClr val="accent6">
                    <a:lumMod val="75000"/>
                  </a:schemeClr>
                </a:solidFill>
                <a:effectLst>
                  <a:outerShdw blurRad="38100" dist="38100" dir="2700000" algn="tl">
                    <a:srgbClr val="000000">
                      <a:alpha val="43137"/>
                    </a:srgbClr>
                  </a:outerShdw>
                </a:effectLst>
              </a:rPr>
              <a:t>Will my child (I) ever have a job?</a:t>
            </a:r>
          </a:p>
          <a:p>
            <a:pPr marL="650875" indent="-514350">
              <a:buFont typeface="Lucida Sans" pitchFamily="34" charset="0"/>
              <a:buAutoNum type="arabicPeriod"/>
            </a:pPr>
            <a:r>
              <a:rPr lang="en-US" b="1" dirty="0" smtClean="0">
                <a:solidFill>
                  <a:schemeClr val="accent6">
                    <a:lumMod val="75000"/>
                  </a:schemeClr>
                </a:solidFill>
                <a:effectLst>
                  <a:outerShdw blurRad="38100" dist="38100" dir="2700000" algn="tl">
                    <a:srgbClr val="000000">
                      <a:alpha val="43137"/>
                    </a:srgbClr>
                  </a:outerShdw>
                </a:effectLst>
              </a:rPr>
              <a:t>Will my child (I) ever be normal? </a:t>
            </a:r>
          </a:p>
          <a:p>
            <a:pPr marL="136525" indent="0">
              <a:buNone/>
            </a:pPr>
            <a:r>
              <a:rPr lang="en-US" b="1" i="1" dirty="0" smtClean="0">
                <a:solidFill>
                  <a:schemeClr val="accent6">
                    <a:lumMod val="40000"/>
                    <a:lumOff val="60000"/>
                  </a:schemeClr>
                </a:solidFill>
                <a:effectLst>
                  <a:outerShdw blurRad="38100" dist="38100" dir="2700000" algn="tl">
                    <a:srgbClr val="000000">
                      <a:alpha val="43137"/>
                    </a:srgbClr>
                  </a:outerShdw>
                </a:effectLst>
              </a:rPr>
              <a:t>  (What will happen to my child when I die?)</a:t>
            </a:r>
          </a:p>
        </p:txBody>
      </p:sp>
      <p:pic>
        <p:nvPicPr>
          <p:cNvPr id="60421" name="Picture 5" descr="worried-senior-couple%E2%80%941"/>
          <p:cNvPicPr>
            <a:picLocks noChangeAspect="1" noChangeArrowheads="1"/>
          </p:cNvPicPr>
          <p:nvPr/>
        </p:nvPicPr>
        <p:blipFill>
          <a:blip r:embed="rId2"/>
          <a:srcRect/>
          <a:stretch>
            <a:fillRect/>
          </a:stretch>
        </p:blipFill>
        <p:spPr bwMode="auto">
          <a:xfrm>
            <a:off x="1600200" y="3810000"/>
            <a:ext cx="5695950" cy="2838450"/>
          </a:xfrm>
          <a:prstGeom prst="rect">
            <a:avLst/>
          </a:prstGeom>
          <a:noFill/>
        </p:spPr>
      </p:pic>
    </p:spTree>
    <p:extLst>
      <p:ext uri="{BB962C8B-B14F-4D97-AF65-F5344CB8AC3E}">
        <p14:creationId xmlns:p14="http://schemas.microsoft.com/office/powerpoint/2010/main" val="2521919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Please don’t be offended…</a:t>
            </a:r>
            <a:endParaRPr lang="en-US" dirty="0"/>
          </a:p>
        </p:txBody>
      </p:sp>
      <p:pic>
        <p:nvPicPr>
          <p:cNvPr id="4" name="Autistic Reporte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70050"/>
            <a:ext cx="8229600" cy="4567238"/>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fontAlgn="auto">
              <a:spcAft>
                <a:spcPts val="0"/>
              </a:spcAft>
              <a:defRPr/>
            </a:pPr>
            <a:r>
              <a:rPr lang="en-US" dirty="0" smtClean="0">
                <a:solidFill>
                  <a:schemeClr val="accent1"/>
                </a:solidFill>
              </a:rPr>
              <a:t>Prevalence of ASD</a:t>
            </a:r>
          </a:p>
        </p:txBody>
      </p:sp>
      <p:sp>
        <p:nvSpPr>
          <p:cNvPr id="277507" name="Rectangle 3"/>
          <p:cNvSpPr>
            <a:spLocks noGrp="1" noChangeArrowheads="1"/>
          </p:cNvSpPr>
          <p:nvPr>
            <p:ph idx="1"/>
          </p:nvPr>
        </p:nvSpPr>
        <p:spPr/>
        <p:txBody>
          <a:bodyPr>
            <a:normAutofit lnSpcReduction="10000"/>
          </a:bodyPr>
          <a:lstStyle/>
          <a:p>
            <a:pPr marL="548640" indent="-411480" fontAlgn="auto">
              <a:lnSpc>
                <a:spcPct val="80000"/>
              </a:lnSpc>
              <a:spcAft>
                <a:spcPts val="0"/>
              </a:spcAft>
              <a:buClr>
                <a:schemeClr val="tx1">
                  <a:shade val="95000"/>
                </a:schemeClr>
              </a:buClr>
              <a:buFont typeface="Wingdings" pitchFamily="2" charset="2"/>
              <a:buChar char="§"/>
              <a:defRPr/>
            </a:pPr>
            <a:r>
              <a:rPr lang="en-US" b="1" dirty="0" smtClean="0">
                <a:effectLst>
                  <a:outerShdw blurRad="38100" dist="38100" dir="2700000" algn="tl">
                    <a:srgbClr val="000000">
                      <a:alpha val="43137"/>
                    </a:srgbClr>
                  </a:outerShdw>
                </a:effectLst>
              </a:rPr>
              <a:t>&lt;1980’s = </a:t>
            </a:r>
            <a:r>
              <a:rPr lang="en-US" b="1" dirty="0" smtClean="0">
                <a:solidFill>
                  <a:schemeClr val="tx2"/>
                </a:solidFill>
                <a:effectLst>
                  <a:outerShdw blurRad="38100" dist="38100" dir="2700000" algn="tl">
                    <a:srgbClr val="000000">
                      <a:alpha val="43137"/>
                    </a:srgbClr>
                  </a:outerShdw>
                </a:effectLst>
              </a:rPr>
              <a:t>1 in 2,500</a:t>
            </a:r>
          </a:p>
          <a:p>
            <a:pPr marL="548640" indent="-411480" fontAlgn="auto">
              <a:lnSpc>
                <a:spcPct val="80000"/>
              </a:lnSpc>
              <a:spcAft>
                <a:spcPts val="0"/>
              </a:spcAft>
              <a:buClr>
                <a:schemeClr val="tx1">
                  <a:shade val="95000"/>
                </a:schemeClr>
              </a:buClr>
              <a:buFont typeface="Wingdings" pitchFamily="2" charset="2"/>
              <a:buChar char="§"/>
              <a:defRPr/>
            </a:pPr>
            <a:r>
              <a:rPr lang="en-US" b="1" dirty="0" smtClean="0">
                <a:effectLst>
                  <a:outerShdw blurRad="38100" dist="38100" dir="2700000" algn="tl">
                    <a:srgbClr val="000000">
                      <a:alpha val="43137"/>
                    </a:srgbClr>
                  </a:outerShdw>
                </a:effectLst>
              </a:rPr>
              <a:t>2007 CDC study = </a:t>
            </a:r>
            <a:r>
              <a:rPr lang="en-US" b="1" dirty="0" smtClean="0">
                <a:solidFill>
                  <a:schemeClr val="tx2"/>
                </a:solidFill>
                <a:effectLst>
                  <a:outerShdw blurRad="38100" dist="38100" dir="2700000" algn="tl">
                    <a:srgbClr val="000000">
                      <a:alpha val="43137"/>
                    </a:srgbClr>
                  </a:outerShdw>
                </a:effectLst>
              </a:rPr>
              <a:t>1 in 150</a:t>
            </a:r>
          </a:p>
          <a:p>
            <a:pPr marL="548640" indent="-411480" fontAlgn="auto">
              <a:lnSpc>
                <a:spcPct val="80000"/>
              </a:lnSpc>
              <a:spcAft>
                <a:spcPts val="0"/>
              </a:spcAft>
              <a:buClr>
                <a:schemeClr val="tx1">
                  <a:shade val="95000"/>
                </a:schemeClr>
              </a:buClr>
              <a:buFont typeface="Wingdings" pitchFamily="2" charset="2"/>
              <a:buChar char="§"/>
              <a:defRPr/>
            </a:pPr>
            <a:r>
              <a:rPr lang="en-US" b="1" dirty="0" smtClean="0">
                <a:effectLst>
                  <a:outerShdw blurRad="38100" dist="38100" dir="2700000" algn="tl">
                    <a:srgbClr val="000000">
                      <a:alpha val="43137"/>
                    </a:srgbClr>
                  </a:outerShdw>
                </a:effectLst>
              </a:rPr>
              <a:t>2012 </a:t>
            </a:r>
            <a:r>
              <a:rPr lang="en-US" b="1" dirty="0">
                <a:effectLst>
                  <a:outerShdw blurRad="38100" dist="38100" dir="2700000" algn="tl">
                    <a:srgbClr val="000000">
                      <a:alpha val="43137"/>
                    </a:srgbClr>
                  </a:outerShdw>
                </a:effectLst>
              </a:rPr>
              <a:t>CDC study = </a:t>
            </a:r>
            <a:r>
              <a:rPr lang="en-US" b="1" dirty="0">
                <a:solidFill>
                  <a:schemeClr val="tx2"/>
                </a:solidFill>
                <a:effectLst>
                  <a:outerShdw blurRad="38100" dist="38100" dir="2700000" algn="tl">
                    <a:srgbClr val="000000">
                      <a:alpha val="43137"/>
                    </a:srgbClr>
                  </a:outerShdw>
                </a:effectLst>
              </a:rPr>
              <a:t>1 in </a:t>
            </a:r>
            <a:r>
              <a:rPr lang="en-US" b="1" dirty="0" smtClean="0">
                <a:solidFill>
                  <a:schemeClr val="tx2"/>
                </a:solidFill>
                <a:effectLst>
                  <a:outerShdw blurRad="38100" dist="38100" dir="2700000" algn="tl">
                    <a:srgbClr val="000000">
                      <a:alpha val="43137"/>
                    </a:srgbClr>
                  </a:outerShdw>
                </a:effectLst>
              </a:rPr>
              <a:t>88 nationwide</a:t>
            </a:r>
            <a:endParaRPr lang="en-US" b="1" dirty="0">
              <a:solidFill>
                <a:schemeClr val="tx2"/>
              </a:solidFill>
              <a:effectLst>
                <a:outerShdw blurRad="38100" dist="38100" dir="2700000" algn="tl">
                  <a:srgbClr val="000000">
                    <a:alpha val="43137"/>
                  </a:srgbClr>
                </a:outerShdw>
              </a:effectLst>
            </a:endParaRPr>
          </a:p>
          <a:p>
            <a:pPr marL="548640" indent="-411480" fontAlgn="auto">
              <a:lnSpc>
                <a:spcPct val="80000"/>
              </a:lnSpc>
              <a:spcAft>
                <a:spcPts val="0"/>
              </a:spcAft>
              <a:buClr>
                <a:schemeClr val="tx1">
                  <a:shade val="95000"/>
                </a:schemeClr>
              </a:buClr>
              <a:buFont typeface="Wingdings" pitchFamily="2" charset="2"/>
              <a:buChar char="§"/>
              <a:defRPr/>
            </a:pPr>
            <a:r>
              <a:rPr lang="en-US" b="1" dirty="0" smtClean="0">
                <a:effectLst>
                  <a:outerShdw blurRad="38100" dist="38100" dir="2700000" algn="tl">
                    <a:srgbClr val="000000">
                      <a:alpha val="43137"/>
                    </a:srgbClr>
                  </a:outerShdw>
                </a:effectLst>
              </a:rPr>
              <a:t>United Kingdom =</a:t>
            </a:r>
            <a:r>
              <a:rPr lang="en-US" b="1" dirty="0" smtClean="0">
                <a:solidFill>
                  <a:srgbClr val="0099CC"/>
                </a:solidFill>
                <a:effectLst>
                  <a:outerShdw blurRad="38100" dist="38100" dir="2700000" algn="tl">
                    <a:srgbClr val="000000">
                      <a:alpha val="43137"/>
                    </a:srgbClr>
                  </a:outerShdw>
                </a:effectLst>
              </a:rPr>
              <a:t> </a:t>
            </a:r>
            <a:r>
              <a:rPr lang="en-US" b="1" dirty="0" smtClean="0">
                <a:solidFill>
                  <a:schemeClr val="tx2"/>
                </a:solidFill>
                <a:effectLst>
                  <a:outerShdw blurRad="38100" dist="38100" dir="2700000" algn="tl">
                    <a:srgbClr val="000000">
                      <a:alpha val="43137"/>
                    </a:srgbClr>
                  </a:outerShdw>
                </a:effectLst>
              </a:rPr>
              <a:t>1 in 68</a:t>
            </a:r>
          </a:p>
          <a:p>
            <a:pPr marL="548640" indent="-411480" fontAlgn="auto">
              <a:lnSpc>
                <a:spcPct val="80000"/>
              </a:lnSpc>
              <a:spcAft>
                <a:spcPts val="0"/>
              </a:spcAft>
              <a:buClr>
                <a:schemeClr val="tx1">
                  <a:shade val="95000"/>
                </a:schemeClr>
              </a:buClr>
              <a:buFont typeface="Wingdings" pitchFamily="2" charset="2"/>
              <a:buChar char="§"/>
              <a:defRPr/>
            </a:pPr>
            <a:r>
              <a:rPr lang="en-US" b="1" dirty="0" smtClean="0">
                <a:effectLst>
                  <a:outerShdw blurRad="38100" dist="38100" dir="2700000" algn="tl">
                    <a:srgbClr val="000000">
                      <a:alpha val="43137"/>
                    </a:srgbClr>
                  </a:outerShdw>
                </a:effectLst>
              </a:rPr>
              <a:t>South Korea =</a:t>
            </a:r>
            <a:r>
              <a:rPr lang="en-US" b="1" dirty="0" smtClean="0">
                <a:solidFill>
                  <a:srgbClr val="0099CC"/>
                </a:solidFill>
                <a:effectLst>
                  <a:outerShdw blurRad="38100" dist="38100" dir="2700000" algn="tl">
                    <a:srgbClr val="000000">
                      <a:alpha val="43137"/>
                    </a:srgbClr>
                  </a:outerShdw>
                </a:effectLst>
              </a:rPr>
              <a:t> </a:t>
            </a:r>
            <a:r>
              <a:rPr lang="en-US" b="1" dirty="0" smtClean="0">
                <a:solidFill>
                  <a:schemeClr val="tx2"/>
                </a:solidFill>
                <a:effectLst>
                  <a:outerShdw blurRad="38100" dist="38100" dir="2700000" algn="tl">
                    <a:srgbClr val="000000">
                      <a:alpha val="43137"/>
                    </a:srgbClr>
                  </a:outerShdw>
                </a:effectLst>
              </a:rPr>
              <a:t>1 in 38</a:t>
            </a:r>
          </a:p>
          <a:p>
            <a:pPr marL="548640" indent="-411480" fontAlgn="auto">
              <a:lnSpc>
                <a:spcPct val="80000"/>
              </a:lnSpc>
              <a:spcAft>
                <a:spcPts val="0"/>
              </a:spcAft>
              <a:buClr>
                <a:schemeClr val="tx1">
                  <a:shade val="95000"/>
                </a:schemeClr>
              </a:buClr>
              <a:buFont typeface="Wingdings" pitchFamily="2" charset="2"/>
              <a:buChar char="§"/>
              <a:defRPr/>
            </a:pPr>
            <a:r>
              <a:rPr lang="en-US" b="1" dirty="0">
                <a:effectLst>
                  <a:outerShdw blurRad="38100" dist="38100" dir="2700000" algn="tl">
                    <a:srgbClr val="000000">
                      <a:alpha val="43137"/>
                    </a:srgbClr>
                  </a:outerShdw>
                </a:effectLst>
              </a:rPr>
              <a:t>Utah = </a:t>
            </a:r>
            <a:r>
              <a:rPr lang="en-US" b="1" dirty="0">
                <a:solidFill>
                  <a:schemeClr val="tx2"/>
                </a:solidFill>
                <a:effectLst>
                  <a:outerShdw blurRad="38100" dist="38100" dir="2700000" algn="tl">
                    <a:srgbClr val="000000">
                      <a:alpha val="43137"/>
                    </a:srgbClr>
                  </a:outerShdw>
                </a:effectLst>
              </a:rPr>
              <a:t>1 in 47! (highest rate in US)</a:t>
            </a:r>
          </a:p>
          <a:p>
            <a:pPr marL="548640" indent="-411480" fontAlgn="auto">
              <a:lnSpc>
                <a:spcPct val="80000"/>
              </a:lnSpc>
              <a:spcAft>
                <a:spcPts val="0"/>
              </a:spcAft>
              <a:buClr>
                <a:schemeClr val="tx1">
                  <a:shade val="95000"/>
                </a:schemeClr>
              </a:buClr>
              <a:buFont typeface="Wingdings" pitchFamily="2" charset="2"/>
              <a:buChar char="§"/>
              <a:defRPr/>
            </a:pPr>
            <a:r>
              <a:rPr lang="en-US" b="1" dirty="0" smtClean="0">
                <a:effectLst>
                  <a:outerShdw blurRad="38100" dist="38100" dir="2700000" algn="tl">
                    <a:srgbClr val="000000">
                      <a:alpha val="43137"/>
                    </a:srgbClr>
                  </a:outerShdw>
                </a:effectLst>
              </a:rPr>
              <a:t>Utah Males </a:t>
            </a:r>
            <a:r>
              <a:rPr lang="en-US" b="1" dirty="0">
                <a:effectLst>
                  <a:outerShdw blurRad="38100" dist="38100" dir="2700000" algn="tl">
                    <a:srgbClr val="000000">
                      <a:alpha val="43137"/>
                    </a:srgbClr>
                  </a:outerShdw>
                </a:effectLst>
              </a:rPr>
              <a:t>= </a:t>
            </a:r>
            <a:r>
              <a:rPr lang="en-US" b="1" smtClean="0">
                <a:effectLst>
                  <a:outerShdw blurRad="38100" dist="38100" dir="2700000" algn="tl">
                    <a:srgbClr val="000000">
                      <a:alpha val="43137"/>
                    </a:srgbClr>
                  </a:outerShdw>
                </a:effectLst>
              </a:rPr>
              <a:t>1 in 32!</a:t>
            </a:r>
            <a:endParaRPr lang="en-US" b="1" dirty="0" smtClean="0">
              <a:solidFill>
                <a:schemeClr val="tx2"/>
              </a:solidFill>
              <a:effectLst>
                <a:outerShdw blurRad="38100" dist="38100" dir="2700000" algn="tl">
                  <a:srgbClr val="000000">
                    <a:alpha val="43137"/>
                  </a:srgbClr>
                </a:outerShdw>
              </a:effectLst>
            </a:endParaRPr>
          </a:p>
          <a:p>
            <a:pPr marL="548640" indent="-411480" fontAlgn="auto">
              <a:lnSpc>
                <a:spcPct val="80000"/>
              </a:lnSpc>
              <a:spcAft>
                <a:spcPts val="0"/>
              </a:spcAft>
              <a:buClr>
                <a:schemeClr val="tx1">
                  <a:shade val="95000"/>
                </a:schemeClr>
              </a:buClr>
              <a:buFont typeface="Wingdings" pitchFamily="2" charset="2"/>
              <a:buChar char="§"/>
              <a:defRPr/>
            </a:pPr>
            <a:r>
              <a:rPr lang="en-US" b="1" dirty="0" smtClean="0">
                <a:effectLst>
                  <a:outerShdw blurRad="38100" dist="38100" dir="2700000" algn="tl">
                    <a:srgbClr val="000000">
                      <a:alpha val="43137"/>
                    </a:srgbClr>
                  </a:outerShdw>
                </a:effectLst>
              </a:rPr>
              <a:t>Current estimates =</a:t>
            </a:r>
            <a:r>
              <a:rPr lang="en-US" b="1" dirty="0" smtClean="0">
                <a:solidFill>
                  <a:srgbClr val="0099CC"/>
                </a:solidFill>
                <a:effectLst>
                  <a:outerShdw blurRad="38100" dist="38100" dir="2700000" algn="tl">
                    <a:srgbClr val="000000">
                      <a:alpha val="43137"/>
                    </a:srgbClr>
                  </a:outerShdw>
                </a:effectLst>
              </a:rPr>
              <a:t> </a:t>
            </a:r>
            <a:r>
              <a:rPr lang="en-US" b="1" dirty="0" smtClean="0">
                <a:solidFill>
                  <a:schemeClr val="tx2"/>
                </a:solidFill>
                <a:effectLst>
                  <a:outerShdw blurRad="38100" dist="38100" dir="2700000" algn="tl">
                    <a:srgbClr val="000000">
                      <a:alpha val="43137"/>
                    </a:srgbClr>
                  </a:outerShdw>
                </a:effectLst>
              </a:rPr>
              <a:t>&gt;1% worldwide</a:t>
            </a:r>
          </a:p>
          <a:p>
            <a:pPr marL="137160" indent="0" fontAlgn="auto">
              <a:lnSpc>
                <a:spcPct val="80000"/>
              </a:lnSpc>
              <a:spcAft>
                <a:spcPts val="0"/>
              </a:spcAft>
              <a:buClr>
                <a:schemeClr val="tx1">
                  <a:shade val="95000"/>
                </a:schemeClr>
              </a:buClr>
              <a:buFont typeface="Wingdings 2"/>
              <a:buNone/>
              <a:defRPr/>
            </a:pPr>
            <a:endParaRPr lang="en-US" dirty="0">
              <a:solidFill>
                <a:srgbClr val="0099CC"/>
              </a:solidFill>
              <a:effectLst>
                <a:outerShdw blurRad="38100" dist="38100" dir="2700000" algn="tl">
                  <a:srgbClr val="FFFFFF"/>
                </a:outerShdw>
              </a:effectLst>
            </a:endParaRPr>
          </a:p>
          <a:p>
            <a:pPr marL="137160" indent="0" fontAlgn="auto">
              <a:lnSpc>
                <a:spcPct val="80000"/>
              </a:lnSpc>
              <a:spcAft>
                <a:spcPts val="0"/>
              </a:spcAft>
              <a:buClr>
                <a:schemeClr val="tx1">
                  <a:shade val="95000"/>
                </a:schemeClr>
              </a:buClr>
              <a:buFont typeface="Wingdings 2"/>
              <a:buNone/>
              <a:defRPr/>
            </a:pPr>
            <a:r>
              <a:rPr lang="en-US" sz="1800" dirty="0" smtClean="0"/>
              <a:t>Sources: 	Baron-Cohen, Cambridge Autism Research Centre, 2008</a:t>
            </a:r>
          </a:p>
          <a:p>
            <a:pPr marL="137160" indent="0" fontAlgn="auto">
              <a:lnSpc>
                <a:spcPct val="80000"/>
              </a:lnSpc>
              <a:spcAft>
                <a:spcPts val="0"/>
              </a:spcAft>
              <a:buClr>
                <a:schemeClr val="tx1">
                  <a:shade val="95000"/>
                </a:schemeClr>
              </a:buClr>
              <a:buFont typeface="Wingdings 2"/>
              <a:buNone/>
              <a:defRPr/>
            </a:pPr>
            <a:r>
              <a:rPr lang="en-US" sz="1800" dirty="0"/>
              <a:t>	</a:t>
            </a:r>
            <a:r>
              <a:rPr lang="en-US" sz="1800" dirty="0" smtClean="0"/>
              <a:t>	Pinborough-Zimmerman</a:t>
            </a:r>
            <a:r>
              <a:rPr lang="en-US" sz="2000" dirty="0" smtClean="0"/>
              <a:t>, et al., 2011</a:t>
            </a:r>
          </a:p>
          <a:p>
            <a:pPr marL="137160" indent="0" fontAlgn="auto">
              <a:lnSpc>
                <a:spcPct val="80000"/>
              </a:lnSpc>
              <a:spcAft>
                <a:spcPts val="0"/>
              </a:spcAft>
              <a:buClr>
                <a:schemeClr val="tx1">
                  <a:shade val="95000"/>
                </a:schemeClr>
              </a:buClr>
              <a:buFont typeface="Wingdings 2"/>
              <a:buNone/>
              <a:defRPr/>
            </a:pPr>
            <a:r>
              <a:rPr lang="en-US" sz="2000" dirty="0" smtClean="0"/>
              <a:t>		www.cdc.gov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7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7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75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7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75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750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75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7507">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7507">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75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The Autism “Tsunami”</a:t>
            </a:r>
            <a:endParaRPr lang="en-US" dirty="0"/>
          </a:p>
        </p:txBody>
      </p:sp>
      <p:sp>
        <p:nvSpPr>
          <p:cNvPr id="5" name="Content Placeholder 4"/>
          <p:cNvSpPr>
            <a:spLocks noGrp="1"/>
          </p:cNvSpPr>
          <p:nvPr>
            <p:ph idx="1"/>
          </p:nvPr>
        </p:nvSpPr>
        <p:spPr>
          <a:xfrm>
            <a:off x="3681413" y="1600200"/>
            <a:ext cx="5005387" cy="4708525"/>
          </a:xfrm>
        </p:spPr>
        <p:txBody>
          <a:bodyPr>
            <a:normAutofit/>
          </a:bodyPr>
          <a:lstStyle/>
          <a:p>
            <a:r>
              <a:rPr lang="en-US" sz="2000" b="1" i="1" dirty="0" smtClean="0">
                <a:solidFill>
                  <a:srgbClr val="5AFBF8"/>
                </a:solidFill>
                <a:effectLst>
                  <a:outerShdw blurRad="38100" dist="38100" dir="2700000" algn="tl">
                    <a:srgbClr val="000000">
                      <a:alpha val="43137"/>
                    </a:srgbClr>
                  </a:outerShdw>
                </a:effectLst>
              </a:rPr>
              <a:t>“[T]he discussion of autism to date has skewed, understandably, toward its impact on childhood. But the stark fact is that an epidemic among children today means an epidemic among adults tomorrow.”               </a:t>
            </a:r>
          </a:p>
          <a:p>
            <a:pPr>
              <a:buFont typeface="Wingdings 2" pitchFamily="18" charset="2"/>
              <a:buNone/>
            </a:pPr>
            <a:r>
              <a:rPr lang="en-US" sz="2000" b="1" i="1" dirty="0" smtClean="0">
                <a:solidFill>
                  <a:srgbClr val="5AFBF8"/>
                </a:solidFill>
              </a:rPr>
              <a:t>                                       </a:t>
            </a:r>
            <a:r>
              <a:rPr lang="en-US" sz="2000" i="1" dirty="0" smtClean="0"/>
              <a:t>~</a:t>
            </a:r>
            <a:r>
              <a:rPr lang="en-US" sz="2000" i="1" u="sng" dirty="0" smtClean="0"/>
              <a:t>The Atlantic</a:t>
            </a:r>
            <a:r>
              <a:rPr lang="en-US" sz="2000" i="1" dirty="0" smtClean="0"/>
              <a:t>, 10/10</a:t>
            </a:r>
          </a:p>
          <a:p>
            <a:r>
              <a:rPr lang="en-US" dirty="0" smtClean="0"/>
              <a:t>1-2% of all children…</a:t>
            </a:r>
          </a:p>
          <a:p>
            <a:r>
              <a:rPr lang="en-US" b="1" dirty="0" smtClean="0">
                <a:solidFill>
                  <a:schemeClr val="accent6"/>
                </a:solidFill>
              </a:rPr>
              <a:t>MILLIONS </a:t>
            </a:r>
            <a:r>
              <a:rPr lang="en-US" dirty="0" smtClean="0"/>
              <a:t>of ASD individuals who will soon be adults</a:t>
            </a:r>
          </a:p>
          <a:p>
            <a:r>
              <a:rPr lang="en-US" b="1" dirty="0" smtClean="0">
                <a:solidFill>
                  <a:srgbClr val="FFFF00"/>
                </a:solidFill>
              </a:rPr>
              <a:t>What Then?</a:t>
            </a:r>
          </a:p>
        </p:txBody>
      </p:sp>
      <p:pic>
        <p:nvPicPr>
          <p:cNvPr id="34819" name="Picture 2" descr="http://www.ukiyoe-reproductions.com/pictures/landscapes/lhokusai1.jpg"/>
          <p:cNvPicPr>
            <a:picLocks noChangeAspect="1" noChangeArrowheads="1"/>
          </p:cNvPicPr>
          <p:nvPr/>
        </p:nvPicPr>
        <p:blipFill>
          <a:blip r:embed="rId2"/>
          <a:srcRect l="10744" t="4590" r="41501" b="2576"/>
          <a:stretch>
            <a:fillRect/>
          </a:stretch>
        </p:blipFill>
        <p:spPr bwMode="auto">
          <a:xfrm>
            <a:off x="228600" y="1577975"/>
            <a:ext cx="3452813" cy="4525963"/>
          </a:xfrm>
          <a:prstGeom prst="rect">
            <a:avLst/>
          </a:prstGeom>
          <a:noFill/>
          <a:ln w="9525">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7" name="Rectangle 5"/>
          <p:cNvSpPr>
            <a:spLocks noGrp="1" noChangeArrowheads="1"/>
          </p:cNvSpPr>
          <p:nvPr>
            <p:ph type="title"/>
          </p:nvPr>
        </p:nvSpPr>
        <p:spPr/>
        <p:txBody>
          <a:bodyPr/>
          <a:lstStyle/>
          <a:p>
            <a:pPr fontAlgn="auto">
              <a:spcAft>
                <a:spcPts val="0"/>
              </a:spcAft>
              <a:defRPr/>
            </a:pPr>
            <a:r>
              <a:rPr lang="en-US" dirty="0" smtClean="0"/>
              <a:t>Dr. Tony Attwood:</a:t>
            </a:r>
          </a:p>
        </p:txBody>
      </p:sp>
      <p:sp>
        <p:nvSpPr>
          <p:cNvPr id="274438" name="Rectangle 6"/>
          <p:cNvSpPr>
            <a:spLocks noGrp="1" noChangeArrowheads="1"/>
          </p:cNvSpPr>
          <p:nvPr>
            <p:ph idx="1"/>
          </p:nvPr>
        </p:nvSpPr>
        <p:spPr>
          <a:xfrm>
            <a:off x="304800" y="1600200"/>
            <a:ext cx="8229600" cy="4708525"/>
          </a:xfrm>
        </p:spPr>
        <p:txBody>
          <a:bodyPr>
            <a:normAutofit/>
          </a:bodyPr>
          <a:lstStyle/>
          <a:p>
            <a:pPr marL="548640" indent="-411480" fontAlgn="auto">
              <a:spcAft>
                <a:spcPts val="0"/>
              </a:spcAft>
              <a:buClr>
                <a:schemeClr val="tx1">
                  <a:shade val="95000"/>
                </a:schemeClr>
              </a:buClr>
              <a:buFont typeface="Wingdings" pitchFamily="2" charset="2"/>
              <a:buNone/>
              <a:defRPr/>
            </a:pPr>
            <a:r>
              <a:rPr lang="en-US" b="1" dirty="0" smtClean="0"/>
              <a:t>“ Professionals and service agencies tend to see children and adults with [Autism Spectrum Disorders] who are having problems that are highly conspicuous and difficult to treat or resolve, </a:t>
            </a:r>
            <a:r>
              <a:rPr lang="en-US" b="1" i="1" dirty="0" smtClean="0">
                <a:solidFill>
                  <a:schemeClr val="accent5"/>
                </a:solidFill>
              </a:rPr>
              <a:t>and this may lead to an overly pessimistic view of the long-term outcome</a:t>
            </a:r>
            <a:r>
              <a:rPr lang="en-US" b="1" dirty="0" smtClean="0"/>
              <a:t>.”</a:t>
            </a:r>
          </a:p>
          <a:p>
            <a:pPr marL="548640" indent="-411480" fontAlgn="auto">
              <a:spcAft>
                <a:spcPts val="0"/>
              </a:spcAft>
              <a:buClr>
                <a:schemeClr val="tx1">
                  <a:shade val="95000"/>
                </a:schemeClr>
              </a:buClr>
              <a:buFont typeface="Wingdings" pitchFamily="2" charset="2"/>
              <a:buNone/>
              <a:defRPr/>
            </a:pPr>
            <a:endParaRPr lang="en-US" b="1" dirty="0"/>
          </a:p>
          <a:p>
            <a:pPr marL="548640" indent="-411480" algn="r" fontAlgn="auto">
              <a:spcAft>
                <a:spcPts val="0"/>
              </a:spcAft>
              <a:buClr>
                <a:schemeClr val="tx1">
                  <a:shade val="95000"/>
                </a:schemeClr>
              </a:buClr>
              <a:buFont typeface="Wingdings" pitchFamily="2" charset="2"/>
              <a:buNone/>
              <a:defRPr/>
            </a:pPr>
            <a:r>
              <a:rPr lang="en-US" sz="1200" b="1" u="sng" dirty="0" smtClean="0"/>
              <a:t>The Complete Guide to Asperger’s Syndrome</a:t>
            </a:r>
            <a:r>
              <a:rPr lang="en-US" sz="1200" b="1" dirty="0" smtClean="0"/>
              <a:t>, 2007; emphasis added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0" y="0"/>
            <a:ext cx="9144000" cy="1417638"/>
          </a:xfrm>
        </p:spPr>
        <p:txBody>
          <a:bodyPr/>
          <a:lstStyle/>
          <a:p>
            <a:pPr fontAlgn="auto">
              <a:spcAft>
                <a:spcPts val="0"/>
              </a:spcAft>
              <a:defRPr/>
            </a:pPr>
            <a:r>
              <a:rPr lang="en-US" sz="3600" dirty="0" smtClean="0">
                <a:solidFill>
                  <a:schemeClr val="accent1"/>
                </a:solidFill>
              </a:rPr>
              <a:t>Characteristic </a:t>
            </a:r>
            <a:r>
              <a:rPr lang="en-US" sz="3600" dirty="0" smtClean="0">
                <a:solidFill>
                  <a:schemeClr val="accent6">
                    <a:lumMod val="40000"/>
                    <a:lumOff val="60000"/>
                  </a:schemeClr>
                </a:solidFill>
              </a:rPr>
              <a:t>Strengths</a:t>
            </a:r>
            <a:r>
              <a:rPr lang="en-US" sz="3600" dirty="0" smtClean="0">
                <a:solidFill>
                  <a:schemeClr val="accent1"/>
                </a:solidFill>
              </a:rPr>
              <a:t> of ASD</a:t>
            </a:r>
          </a:p>
        </p:txBody>
      </p:sp>
      <p:sp>
        <p:nvSpPr>
          <p:cNvPr id="212996" name="Rectangle 4"/>
          <p:cNvSpPr>
            <a:spLocks noGrp="1" noChangeArrowheads="1"/>
          </p:cNvSpPr>
          <p:nvPr>
            <p:ph sz="half" idx="1"/>
          </p:nvPr>
        </p:nvSpPr>
        <p:spPr>
          <a:xfrm>
            <a:off x="152400" y="1143000"/>
            <a:ext cx="8991600" cy="5715000"/>
          </a:xfrm>
        </p:spPr>
        <p:txBody>
          <a:bodyPr>
            <a:normAutofit fontScale="70000" lnSpcReduction="20000"/>
          </a:bodyPr>
          <a:lstStyle/>
          <a:p>
            <a:pPr marL="594360" indent="-457200" fontAlgn="auto">
              <a:lnSpc>
                <a:spcPct val="80000"/>
              </a:lnSpc>
              <a:spcAft>
                <a:spcPts val="0"/>
              </a:spcAft>
              <a:buClr>
                <a:schemeClr val="tx1">
                  <a:shade val="95000"/>
                </a:schemeClr>
              </a:buClr>
              <a:buFont typeface="Wingdings" pitchFamily="2" charset="2"/>
              <a:buChar char="Ø"/>
              <a:defRPr/>
            </a:pPr>
            <a:r>
              <a:rPr lang="en-US" dirty="0" smtClean="0"/>
              <a:t>Powerful </a:t>
            </a:r>
            <a:r>
              <a:rPr lang="en-US" dirty="0" smtClean="0">
                <a:solidFill>
                  <a:schemeClr val="accent5"/>
                </a:solidFill>
              </a:rPr>
              <a:t>learning</a:t>
            </a:r>
            <a:r>
              <a:rPr lang="en-US" dirty="0" smtClean="0"/>
              <a:t> style strengths (implicit; </a:t>
            </a:r>
            <a:r>
              <a:rPr lang="en-US" dirty="0" err="1" smtClean="0"/>
              <a:t>vis</a:t>
            </a:r>
            <a:r>
              <a:rPr lang="en-US" dirty="0" smtClean="0"/>
              <a:t>/spat.; log/math; naturalistic; </a:t>
            </a:r>
            <a:r>
              <a:rPr lang="en-US" dirty="0" err="1" smtClean="0"/>
              <a:t>etc</a:t>
            </a:r>
            <a:r>
              <a:rPr lang="en-US" dirty="0" smtClean="0"/>
              <a:t>)</a:t>
            </a:r>
          </a:p>
          <a:p>
            <a:pPr marL="594360" indent="-457200" fontAlgn="auto">
              <a:lnSpc>
                <a:spcPct val="80000"/>
              </a:lnSpc>
              <a:spcAft>
                <a:spcPts val="0"/>
              </a:spcAft>
              <a:buClr>
                <a:schemeClr val="tx1">
                  <a:shade val="95000"/>
                </a:schemeClr>
              </a:buClr>
              <a:buFont typeface="Wingdings" pitchFamily="2" charset="2"/>
              <a:buChar char="Ø"/>
              <a:defRPr/>
            </a:pPr>
            <a:r>
              <a:rPr lang="en-US" dirty="0" smtClean="0"/>
              <a:t>Exceptional </a:t>
            </a:r>
            <a:r>
              <a:rPr lang="en-US" dirty="0"/>
              <a:t>rote </a:t>
            </a:r>
            <a:r>
              <a:rPr lang="en-US" dirty="0">
                <a:solidFill>
                  <a:schemeClr val="accent5"/>
                </a:solidFill>
              </a:rPr>
              <a:t>memory</a:t>
            </a:r>
            <a:r>
              <a:rPr lang="en-US" dirty="0"/>
              <a:t> </a:t>
            </a:r>
            <a:r>
              <a:rPr lang="en-US" dirty="0" smtClean="0"/>
              <a:t>(often vast </a:t>
            </a:r>
            <a:r>
              <a:rPr lang="en-US" dirty="0"/>
              <a:t>stores of facts and </a:t>
            </a:r>
            <a:r>
              <a:rPr lang="en-US" dirty="0" smtClean="0"/>
              <a:t>figures)</a:t>
            </a:r>
          </a:p>
          <a:p>
            <a:pPr marL="594360" indent="-457200" fontAlgn="auto">
              <a:lnSpc>
                <a:spcPct val="80000"/>
              </a:lnSpc>
              <a:spcAft>
                <a:spcPts val="0"/>
              </a:spcAft>
              <a:buClr>
                <a:schemeClr val="tx1">
                  <a:shade val="95000"/>
                </a:schemeClr>
              </a:buClr>
              <a:buFont typeface="Wingdings" pitchFamily="2" charset="2"/>
              <a:buChar char="Ø"/>
              <a:defRPr/>
            </a:pPr>
            <a:r>
              <a:rPr lang="en-US" dirty="0" smtClean="0"/>
              <a:t>Exceptional </a:t>
            </a:r>
            <a:r>
              <a:rPr lang="en-US" dirty="0" smtClean="0">
                <a:solidFill>
                  <a:schemeClr val="accent5"/>
                </a:solidFill>
              </a:rPr>
              <a:t>visual</a:t>
            </a:r>
            <a:r>
              <a:rPr lang="en-US" dirty="0" smtClean="0"/>
              <a:t> abilities (static spatial, illusions, patterns, colors, </a:t>
            </a:r>
            <a:r>
              <a:rPr lang="en-US" dirty="0" err="1" smtClean="0"/>
              <a:t>etc</a:t>
            </a:r>
            <a:r>
              <a:rPr lang="en-US" dirty="0" smtClean="0"/>
              <a:t>)</a:t>
            </a:r>
          </a:p>
          <a:p>
            <a:pPr marL="594360" indent="-457200" fontAlgn="auto">
              <a:lnSpc>
                <a:spcPct val="80000"/>
              </a:lnSpc>
              <a:spcAft>
                <a:spcPts val="0"/>
              </a:spcAft>
              <a:buClr>
                <a:schemeClr val="tx1">
                  <a:shade val="95000"/>
                </a:schemeClr>
              </a:buClr>
              <a:buFont typeface="Wingdings" pitchFamily="2" charset="2"/>
              <a:buChar char="Ø"/>
              <a:defRPr/>
            </a:pPr>
            <a:r>
              <a:rPr lang="en-US" dirty="0" smtClean="0"/>
              <a:t>Exceptional </a:t>
            </a:r>
            <a:r>
              <a:rPr lang="en-US" dirty="0" smtClean="0">
                <a:solidFill>
                  <a:schemeClr val="accent5"/>
                </a:solidFill>
              </a:rPr>
              <a:t>auditory</a:t>
            </a:r>
            <a:r>
              <a:rPr lang="en-US" dirty="0" smtClean="0"/>
              <a:t> abilities (</a:t>
            </a:r>
            <a:r>
              <a:rPr lang="en-US" dirty="0" err="1" smtClean="0"/>
              <a:t>hyperconnected</a:t>
            </a:r>
            <a:r>
              <a:rPr lang="en-US" dirty="0" smtClean="0"/>
              <a:t> auditory brain centers)</a:t>
            </a:r>
          </a:p>
          <a:p>
            <a:pPr marL="594360" indent="-457200" fontAlgn="auto">
              <a:lnSpc>
                <a:spcPct val="80000"/>
              </a:lnSpc>
              <a:spcAft>
                <a:spcPts val="0"/>
              </a:spcAft>
              <a:buClr>
                <a:schemeClr val="tx1">
                  <a:shade val="95000"/>
                </a:schemeClr>
              </a:buClr>
              <a:buFont typeface="Wingdings" pitchFamily="2" charset="2"/>
              <a:buChar char="Ø"/>
              <a:defRPr/>
            </a:pPr>
            <a:r>
              <a:rPr lang="en-US" dirty="0" smtClean="0"/>
              <a:t>Superior ability to </a:t>
            </a:r>
            <a:r>
              <a:rPr lang="en-US" dirty="0" smtClean="0">
                <a:solidFill>
                  <a:schemeClr val="accent5"/>
                </a:solidFill>
              </a:rPr>
              <a:t>process/locate</a:t>
            </a:r>
            <a:r>
              <a:rPr lang="en-US" dirty="0" smtClean="0"/>
              <a:t> </a:t>
            </a:r>
            <a:r>
              <a:rPr lang="en-US" dirty="0" smtClean="0">
                <a:solidFill>
                  <a:schemeClr val="accent5"/>
                </a:solidFill>
              </a:rPr>
              <a:t>information</a:t>
            </a:r>
            <a:endParaRPr lang="en-US" dirty="0">
              <a:solidFill>
                <a:schemeClr val="accent5"/>
              </a:solidFill>
            </a:endParaRPr>
          </a:p>
          <a:p>
            <a:pPr marL="594360" indent="-457200" fontAlgn="auto">
              <a:lnSpc>
                <a:spcPct val="80000"/>
              </a:lnSpc>
              <a:spcAft>
                <a:spcPts val="0"/>
              </a:spcAft>
              <a:buClr>
                <a:schemeClr val="tx1">
                  <a:shade val="95000"/>
                </a:schemeClr>
              </a:buClr>
              <a:buFont typeface="Wingdings" pitchFamily="2" charset="2"/>
              <a:buChar char="Ø"/>
              <a:defRPr/>
            </a:pPr>
            <a:r>
              <a:rPr lang="en-US" dirty="0">
                <a:solidFill>
                  <a:schemeClr val="accent5"/>
                </a:solidFill>
              </a:rPr>
              <a:t>Laser-like focus </a:t>
            </a:r>
            <a:r>
              <a:rPr lang="en-US" dirty="0"/>
              <a:t>of energies/attention on topic of </a:t>
            </a:r>
            <a:r>
              <a:rPr lang="en-US" dirty="0" smtClean="0"/>
              <a:t>interest</a:t>
            </a:r>
          </a:p>
          <a:p>
            <a:pPr marL="594360" indent="-457200" fontAlgn="auto">
              <a:lnSpc>
                <a:spcPct val="80000"/>
              </a:lnSpc>
              <a:spcAft>
                <a:spcPts val="0"/>
              </a:spcAft>
              <a:buClr>
                <a:schemeClr val="tx1">
                  <a:shade val="95000"/>
                </a:schemeClr>
              </a:buClr>
              <a:buFont typeface="Wingdings" pitchFamily="2" charset="2"/>
              <a:buChar char="Ø"/>
              <a:defRPr/>
            </a:pPr>
            <a:r>
              <a:rPr lang="en-US" dirty="0" smtClean="0"/>
              <a:t>Highly </a:t>
            </a:r>
            <a:r>
              <a:rPr lang="en-US" dirty="0" smtClean="0">
                <a:solidFill>
                  <a:schemeClr val="accent5"/>
                </a:solidFill>
              </a:rPr>
              <a:t>deductive/analytic</a:t>
            </a:r>
          </a:p>
          <a:p>
            <a:pPr marL="594360" indent="-457200" fontAlgn="auto">
              <a:lnSpc>
                <a:spcPct val="80000"/>
              </a:lnSpc>
              <a:spcAft>
                <a:spcPts val="0"/>
              </a:spcAft>
              <a:buClr>
                <a:schemeClr val="tx1">
                  <a:shade val="95000"/>
                </a:schemeClr>
              </a:buClr>
              <a:buFont typeface="Wingdings" pitchFamily="2" charset="2"/>
              <a:buChar char="Ø"/>
              <a:defRPr/>
            </a:pPr>
            <a:r>
              <a:rPr lang="en-US" dirty="0" smtClean="0"/>
              <a:t>Strongly logical—able to make </a:t>
            </a:r>
            <a:r>
              <a:rPr lang="en-US" dirty="0" smtClean="0">
                <a:solidFill>
                  <a:schemeClr val="accent5"/>
                </a:solidFill>
              </a:rPr>
              <a:t>more rational decisions </a:t>
            </a:r>
            <a:r>
              <a:rPr lang="en-US" dirty="0" smtClean="0"/>
              <a:t>than NT’s</a:t>
            </a:r>
            <a:endParaRPr lang="en-US" dirty="0"/>
          </a:p>
          <a:p>
            <a:pPr marL="594360" indent="-457200" fontAlgn="auto">
              <a:lnSpc>
                <a:spcPct val="80000"/>
              </a:lnSpc>
              <a:spcAft>
                <a:spcPts val="0"/>
              </a:spcAft>
              <a:buClr>
                <a:schemeClr val="tx1">
                  <a:shade val="95000"/>
                </a:schemeClr>
              </a:buClr>
              <a:buFont typeface="Wingdings" pitchFamily="2" charset="2"/>
              <a:buChar char="Ø"/>
              <a:defRPr/>
            </a:pPr>
            <a:r>
              <a:rPr lang="en-US" dirty="0"/>
              <a:t>Ability to put ideas together in a unique manner—highly </a:t>
            </a:r>
            <a:r>
              <a:rPr lang="en-US" dirty="0">
                <a:solidFill>
                  <a:schemeClr val="accent5"/>
                </a:solidFill>
              </a:rPr>
              <a:t>creative</a:t>
            </a:r>
          </a:p>
          <a:p>
            <a:pPr marL="594360" indent="-457200" fontAlgn="auto">
              <a:lnSpc>
                <a:spcPct val="80000"/>
              </a:lnSpc>
              <a:spcAft>
                <a:spcPts val="0"/>
              </a:spcAft>
              <a:buClr>
                <a:schemeClr val="tx1">
                  <a:shade val="95000"/>
                </a:schemeClr>
              </a:buClr>
              <a:buFont typeface="Wingdings" pitchFamily="2" charset="2"/>
              <a:buChar char="Ø"/>
              <a:defRPr/>
            </a:pPr>
            <a:r>
              <a:rPr lang="en-US" dirty="0"/>
              <a:t>Exceptional ability with </a:t>
            </a:r>
            <a:r>
              <a:rPr lang="en-US" dirty="0">
                <a:solidFill>
                  <a:schemeClr val="accent5"/>
                </a:solidFill>
              </a:rPr>
              <a:t>puzzles</a:t>
            </a:r>
            <a:r>
              <a:rPr lang="en-US" dirty="0"/>
              <a:t>, mazes, and word games </a:t>
            </a:r>
          </a:p>
          <a:p>
            <a:pPr marL="594360" indent="-457200" fontAlgn="auto">
              <a:lnSpc>
                <a:spcPct val="80000"/>
              </a:lnSpc>
              <a:spcAft>
                <a:spcPts val="0"/>
              </a:spcAft>
              <a:buClr>
                <a:schemeClr val="tx1">
                  <a:shade val="95000"/>
                </a:schemeClr>
              </a:buClr>
              <a:buFont typeface="Wingdings" pitchFamily="2" charset="2"/>
              <a:buChar char="Ø"/>
              <a:defRPr/>
            </a:pPr>
            <a:r>
              <a:rPr lang="en-US" dirty="0"/>
              <a:t>Exceptional ability to </a:t>
            </a:r>
            <a:r>
              <a:rPr lang="en-US" dirty="0">
                <a:solidFill>
                  <a:schemeClr val="accent5"/>
                </a:solidFill>
              </a:rPr>
              <a:t>systematize</a:t>
            </a:r>
          </a:p>
          <a:p>
            <a:pPr marL="594360" indent="-457200" fontAlgn="auto">
              <a:lnSpc>
                <a:spcPct val="80000"/>
              </a:lnSpc>
              <a:spcAft>
                <a:spcPts val="0"/>
              </a:spcAft>
              <a:buClr>
                <a:schemeClr val="tx1">
                  <a:shade val="95000"/>
                </a:schemeClr>
              </a:buClr>
              <a:buFont typeface="Wingdings" pitchFamily="2" charset="2"/>
              <a:buChar char="Ø"/>
              <a:defRPr/>
            </a:pPr>
            <a:r>
              <a:rPr lang="en-US" dirty="0" smtClean="0"/>
              <a:t>Ability to </a:t>
            </a:r>
            <a:r>
              <a:rPr lang="en-US" dirty="0" smtClean="0">
                <a:solidFill>
                  <a:schemeClr val="accent5"/>
                </a:solidFill>
              </a:rPr>
              <a:t>thrive </a:t>
            </a:r>
            <a:r>
              <a:rPr lang="en-US" dirty="0">
                <a:solidFill>
                  <a:schemeClr val="accent5"/>
                </a:solidFill>
              </a:rPr>
              <a:t>on routines </a:t>
            </a:r>
            <a:r>
              <a:rPr lang="en-US" dirty="0"/>
              <a:t>and clear expectations</a:t>
            </a:r>
          </a:p>
          <a:p>
            <a:pPr marL="594360" indent="-457200" fontAlgn="auto">
              <a:lnSpc>
                <a:spcPct val="80000"/>
              </a:lnSpc>
              <a:spcAft>
                <a:spcPts val="0"/>
              </a:spcAft>
              <a:buClr>
                <a:schemeClr val="tx1">
                  <a:shade val="95000"/>
                </a:schemeClr>
              </a:buClr>
              <a:buFont typeface="Wingdings" pitchFamily="2" charset="2"/>
              <a:buChar char="Ø"/>
              <a:defRPr/>
            </a:pPr>
            <a:r>
              <a:rPr lang="en-US" dirty="0"/>
              <a:t>Valuable employment characteristics: </a:t>
            </a:r>
            <a:r>
              <a:rPr lang="en-US" dirty="0">
                <a:solidFill>
                  <a:schemeClr val="accent5"/>
                </a:solidFill>
              </a:rPr>
              <a:t>persistent, accurate, logical, reliable</a:t>
            </a:r>
          </a:p>
          <a:p>
            <a:pPr marL="594360" indent="-457200" fontAlgn="auto">
              <a:lnSpc>
                <a:spcPct val="80000"/>
              </a:lnSpc>
              <a:spcAft>
                <a:spcPts val="0"/>
              </a:spcAft>
              <a:buClr>
                <a:schemeClr val="tx1">
                  <a:shade val="95000"/>
                </a:schemeClr>
              </a:buClr>
              <a:buFont typeface="Wingdings" pitchFamily="2" charset="2"/>
              <a:buChar char="Ø"/>
              <a:defRPr/>
            </a:pPr>
            <a:r>
              <a:rPr lang="en-US" dirty="0"/>
              <a:t>Five times more likely than </a:t>
            </a:r>
            <a:r>
              <a:rPr lang="en-US" dirty="0" smtClean="0"/>
              <a:t>“</a:t>
            </a:r>
            <a:r>
              <a:rPr lang="en-US" dirty="0" err="1" smtClean="0"/>
              <a:t>neurotypicals</a:t>
            </a:r>
            <a:r>
              <a:rPr lang="en-US" dirty="0" smtClean="0"/>
              <a:t>” </a:t>
            </a:r>
            <a:r>
              <a:rPr lang="en-US" dirty="0"/>
              <a:t>to have </a:t>
            </a:r>
            <a:r>
              <a:rPr lang="en-US" dirty="0">
                <a:solidFill>
                  <a:schemeClr val="accent5"/>
                </a:solidFill>
              </a:rPr>
              <a:t>perfect </a:t>
            </a:r>
            <a:r>
              <a:rPr lang="en-US" dirty="0" smtClean="0">
                <a:solidFill>
                  <a:schemeClr val="accent5"/>
                </a:solidFill>
              </a:rPr>
              <a:t>pitch</a:t>
            </a:r>
          </a:p>
          <a:p>
            <a:pPr marL="594360" indent="-457200" fontAlgn="auto">
              <a:lnSpc>
                <a:spcPct val="80000"/>
              </a:lnSpc>
              <a:spcAft>
                <a:spcPts val="0"/>
              </a:spcAft>
              <a:buClr>
                <a:schemeClr val="tx1">
                  <a:shade val="95000"/>
                </a:schemeClr>
              </a:buClr>
              <a:buFont typeface="Wingdings" pitchFamily="2" charset="2"/>
              <a:buChar char="Ø"/>
              <a:defRPr/>
            </a:pPr>
            <a:r>
              <a:rPr lang="en-US" dirty="0" smtClean="0"/>
              <a:t>Ten times more likely to have </a:t>
            </a:r>
            <a:r>
              <a:rPr lang="en-US" dirty="0" smtClean="0">
                <a:solidFill>
                  <a:schemeClr val="accent5"/>
                </a:solidFill>
              </a:rPr>
              <a:t>savant skills </a:t>
            </a:r>
            <a:r>
              <a:rPr lang="en-US" dirty="0" smtClean="0"/>
              <a:t>(music, art, calculation, </a:t>
            </a:r>
            <a:r>
              <a:rPr lang="en-US" dirty="0" err="1" smtClean="0"/>
              <a:t>etc</a:t>
            </a:r>
            <a:r>
              <a:rPr lang="en-US" dirty="0" smtClean="0"/>
              <a:t>)</a:t>
            </a:r>
            <a:endParaRPr lang="en-US" dirty="0"/>
          </a:p>
          <a:p>
            <a:pPr marL="594360" indent="-457200" fontAlgn="auto">
              <a:lnSpc>
                <a:spcPct val="80000"/>
              </a:lnSpc>
              <a:spcAft>
                <a:spcPts val="0"/>
              </a:spcAft>
              <a:buClr>
                <a:schemeClr val="tx1">
                  <a:shade val="95000"/>
                </a:schemeClr>
              </a:buClr>
              <a:buFont typeface="Wingdings" pitchFamily="2" charset="2"/>
              <a:buChar char="Ø"/>
              <a:defRPr/>
            </a:pPr>
            <a:r>
              <a:rPr lang="en-US" dirty="0" smtClean="0"/>
              <a:t>Great </a:t>
            </a:r>
            <a:r>
              <a:rPr lang="en-US" dirty="0" smtClean="0">
                <a:solidFill>
                  <a:schemeClr val="accent5"/>
                </a:solidFill>
              </a:rPr>
              <a:t>honesty</a:t>
            </a:r>
            <a:r>
              <a:rPr lang="en-US" dirty="0" smtClean="0"/>
              <a:t> </a:t>
            </a:r>
            <a:r>
              <a:rPr lang="en-US" dirty="0"/>
              <a:t>and respect for rules</a:t>
            </a:r>
          </a:p>
          <a:p>
            <a:pPr marL="594360" indent="-457200" fontAlgn="auto">
              <a:lnSpc>
                <a:spcPct val="80000"/>
              </a:lnSpc>
              <a:spcAft>
                <a:spcPts val="0"/>
              </a:spcAft>
              <a:buClr>
                <a:schemeClr val="tx1">
                  <a:shade val="95000"/>
                </a:schemeClr>
              </a:buClr>
              <a:buFont typeface="Wingdings" pitchFamily="2" charset="2"/>
              <a:buChar char="Ø"/>
              <a:defRPr/>
            </a:pPr>
            <a:r>
              <a:rPr lang="en-US" dirty="0">
                <a:solidFill>
                  <a:schemeClr val="accent5"/>
                </a:solidFill>
              </a:rPr>
              <a:t>Deep concern, caring, and love </a:t>
            </a:r>
            <a:r>
              <a:rPr lang="en-US" dirty="0"/>
              <a:t>for “safe” beings </a:t>
            </a:r>
          </a:p>
          <a:p>
            <a:pPr marL="594360" indent="-457200" fontAlgn="auto">
              <a:lnSpc>
                <a:spcPct val="80000"/>
              </a:lnSpc>
              <a:spcAft>
                <a:spcPts val="0"/>
              </a:spcAft>
              <a:buClr>
                <a:schemeClr val="tx1">
                  <a:shade val="95000"/>
                </a:schemeClr>
              </a:buClr>
              <a:buFont typeface="Wingdings" pitchFamily="2" charset="2"/>
              <a:buChar char="Ø"/>
              <a:defRPr/>
            </a:pPr>
            <a:r>
              <a:rPr lang="en-US" dirty="0">
                <a:solidFill>
                  <a:schemeClr val="accent5"/>
                </a:solidFill>
              </a:rPr>
              <a:t>Deep curiosity </a:t>
            </a:r>
            <a:r>
              <a:rPr lang="en-US" dirty="0"/>
              <a:t>and desire to learn (usually prefer independent learning)</a:t>
            </a:r>
          </a:p>
          <a:p>
            <a:pPr marL="594360" indent="-457200" fontAlgn="auto">
              <a:lnSpc>
                <a:spcPct val="80000"/>
              </a:lnSpc>
              <a:spcAft>
                <a:spcPts val="0"/>
              </a:spcAft>
              <a:buClr>
                <a:schemeClr val="tx1">
                  <a:shade val="95000"/>
                </a:schemeClr>
              </a:buClr>
              <a:buFont typeface="Wingdings" pitchFamily="2" charset="2"/>
              <a:buChar char="Ø"/>
              <a:defRPr/>
            </a:pPr>
            <a:r>
              <a:rPr lang="en-US" dirty="0">
                <a:solidFill>
                  <a:schemeClr val="accent5"/>
                </a:solidFill>
              </a:rPr>
              <a:t>Idealism</a:t>
            </a:r>
            <a:r>
              <a:rPr lang="en-US" dirty="0"/>
              <a:t> and a strong sense of right and wrong/social justice</a:t>
            </a:r>
          </a:p>
          <a:p>
            <a:pPr marL="594360" indent="-457200" fontAlgn="auto">
              <a:lnSpc>
                <a:spcPct val="80000"/>
              </a:lnSpc>
              <a:spcAft>
                <a:spcPts val="0"/>
              </a:spcAft>
              <a:buClr>
                <a:schemeClr val="tx1">
                  <a:shade val="95000"/>
                </a:schemeClr>
              </a:buClr>
              <a:buFont typeface="Wingdings" pitchFamily="2" charset="2"/>
              <a:buChar char="Ø"/>
              <a:defRPr/>
            </a:pPr>
            <a:r>
              <a:rPr lang="en-US" dirty="0"/>
              <a:t>Often natural </a:t>
            </a:r>
            <a:r>
              <a:rPr lang="en-US" dirty="0">
                <a:solidFill>
                  <a:schemeClr val="accent5"/>
                </a:solidFill>
              </a:rPr>
              <a:t>leaders</a:t>
            </a:r>
            <a:r>
              <a:rPr lang="en-US" dirty="0"/>
              <a:t> </a:t>
            </a:r>
          </a:p>
          <a:p>
            <a:pPr marL="594360" indent="-457200" fontAlgn="auto">
              <a:lnSpc>
                <a:spcPct val="80000"/>
              </a:lnSpc>
              <a:spcAft>
                <a:spcPts val="0"/>
              </a:spcAft>
              <a:buClr>
                <a:schemeClr val="tx1">
                  <a:shade val="95000"/>
                </a:schemeClr>
              </a:buClr>
              <a:buFont typeface="Wingdings" pitchFamily="2" charset="2"/>
              <a:buChar char="Ø"/>
              <a:defRPr/>
            </a:pPr>
            <a:r>
              <a:rPr lang="en-US" dirty="0">
                <a:solidFill>
                  <a:schemeClr val="accent5"/>
                </a:solidFill>
              </a:rPr>
              <a:t>Perfectionism</a:t>
            </a:r>
          </a:p>
          <a:p>
            <a:pPr marL="548640" indent="-411480" fontAlgn="auto">
              <a:lnSpc>
                <a:spcPct val="80000"/>
              </a:lnSpc>
              <a:spcAft>
                <a:spcPts val="0"/>
              </a:spcAft>
              <a:buClr>
                <a:schemeClr val="tx1">
                  <a:shade val="95000"/>
                </a:schemeClr>
              </a:buClr>
              <a:buFont typeface="Wingdings" pitchFamily="2" charset="2"/>
              <a:buNone/>
              <a:defRPr/>
            </a:pPr>
            <a:endParaRPr lang="en-US" sz="1800" b="1" dirty="0" smtClean="0"/>
          </a:p>
          <a:p>
            <a:pPr marL="548640" indent="-411480" fontAlgn="auto">
              <a:lnSpc>
                <a:spcPct val="80000"/>
              </a:lnSpc>
              <a:spcAft>
                <a:spcPts val="0"/>
              </a:spcAft>
              <a:buClr>
                <a:schemeClr val="tx1">
                  <a:shade val="95000"/>
                </a:schemeClr>
              </a:buClr>
              <a:buFont typeface="Wingdings" pitchFamily="2" charset="2"/>
              <a:buNone/>
              <a:defRPr/>
            </a:pPr>
            <a:r>
              <a:rPr lang="en-US" sz="1400" b="1" dirty="0" smtClean="0"/>
              <a:t>Sources: Attwood (2007); Baron-Cohen (2008); Dolan et al (2008);  </a:t>
            </a:r>
            <a:r>
              <a:rPr lang="en-US" sz="1400" b="1" dirty="0" err="1" smtClean="0"/>
              <a:t>Happe</a:t>
            </a:r>
            <a:r>
              <a:rPr lang="en-US" sz="1400" b="1" dirty="0" smtClean="0"/>
              <a:t> (1999); Heaton et al (2008); </a:t>
            </a:r>
            <a:r>
              <a:rPr lang="en-US" sz="1400" b="1" dirty="0" err="1" smtClean="0"/>
              <a:t>Grandin</a:t>
            </a:r>
            <a:r>
              <a:rPr lang="en-US" sz="1400" b="1" dirty="0" smtClean="0"/>
              <a:t> (2008); Remington et al (2012);                </a:t>
            </a:r>
          </a:p>
          <a:p>
            <a:pPr marL="548640" indent="-411480" fontAlgn="auto">
              <a:lnSpc>
                <a:spcPct val="80000"/>
              </a:lnSpc>
              <a:spcAft>
                <a:spcPts val="0"/>
              </a:spcAft>
              <a:buClr>
                <a:schemeClr val="tx1">
                  <a:shade val="95000"/>
                </a:schemeClr>
              </a:buClr>
              <a:buFont typeface="Wingdings" pitchFamily="2" charset="2"/>
              <a:buNone/>
              <a:defRPr/>
            </a:pPr>
            <a:r>
              <a:rPr lang="en-US" sz="1400" b="1" dirty="0"/>
              <a:t> </a:t>
            </a:r>
            <a:r>
              <a:rPr lang="en-US" sz="1400" b="1" dirty="0" smtClean="0"/>
              <a:t>               </a:t>
            </a:r>
            <a:r>
              <a:rPr lang="en-US" sz="1400" b="1" dirty="0" err="1" smtClean="0"/>
              <a:t>Reser</a:t>
            </a:r>
            <a:r>
              <a:rPr lang="en-US" sz="1400" b="1" dirty="0" smtClean="0"/>
              <a:t> (2011); </a:t>
            </a:r>
            <a:r>
              <a:rPr lang="en-US" sz="1400" b="1" smtClean="0"/>
              <a:t>Samson , et al (2011); Stewart </a:t>
            </a:r>
            <a:r>
              <a:rPr lang="en-US" sz="1400" b="1" dirty="0" smtClean="0"/>
              <a:t>(2007); </a:t>
            </a:r>
            <a:r>
              <a:rPr lang="en-US" sz="1400" b="1" dirty="0" err="1" smtClean="0"/>
              <a:t>Xiong</a:t>
            </a:r>
            <a:r>
              <a:rPr lang="en-US" sz="1400" b="1" dirty="0" smtClean="0"/>
              <a:t> (2012)</a:t>
            </a:r>
          </a:p>
          <a:p>
            <a:pPr marL="548640" indent="-411480" fontAlgn="auto">
              <a:lnSpc>
                <a:spcPct val="80000"/>
              </a:lnSpc>
              <a:spcAft>
                <a:spcPts val="0"/>
              </a:spcAft>
              <a:buClr>
                <a:schemeClr val="tx1">
                  <a:shade val="95000"/>
                </a:schemeClr>
              </a:buClr>
              <a:buFont typeface="Wingdings" pitchFamily="2" charset="2"/>
              <a:buNone/>
              <a:defRPr/>
            </a:pPr>
            <a:endParaRPr lang="en-US" sz="1400" b="1" dirty="0" smtClean="0"/>
          </a:p>
          <a:p>
            <a:pPr marL="548640" indent="-411480" fontAlgn="auto">
              <a:lnSpc>
                <a:spcPct val="80000"/>
              </a:lnSpc>
              <a:spcAft>
                <a:spcPts val="0"/>
              </a:spcAft>
              <a:buClr>
                <a:schemeClr val="tx1">
                  <a:shade val="95000"/>
                </a:schemeClr>
              </a:buClr>
              <a:buFont typeface="Wingdings" pitchFamily="2" charset="2"/>
              <a:buNone/>
              <a:defRPr/>
            </a:pPr>
            <a:r>
              <a:rPr lang="en-US" b="1" i="1" dirty="0" smtClean="0">
                <a:solidFill>
                  <a:schemeClr val="accent5"/>
                </a:solidFill>
              </a:rPr>
              <a:t>“Recent data…suggest it’s time to start thinking of autism as an ADVANTAGE in</a:t>
            </a:r>
            <a:endParaRPr lang="en-US" sz="800" b="1" i="1" dirty="0" smtClean="0">
              <a:solidFill>
                <a:schemeClr val="accent5"/>
              </a:solidFill>
            </a:endParaRPr>
          </a:p>
          <a:p>
            <a:pPr marL="548640" indent="-411480" fontAlgn="auto">
              <a:lnSpc>
                <a:spcPct val="80000"/>
              </a:lnSpc>
              <a:spcAft>
                <a:spcPts val="0"/>
              </a:spcAft>
              <a:buClr>
                <a:schemeClr val="tx1">
                  <a:shade val="95000"/>
                </a:schemeClr>
              </a:buClr>
              <a:buFont typeface="Wingdings" pitchFamily="2" charset="2"/>
              <a:buNone/>
              <a:defRPr/>
            </a:pPr>
            <a:r>
              <a:rPr lang="en-US" b="1" i="1" dirty="0" smtClean="0">
                <a:solidFill>
                  <a:schemeClr val="accent5"/>
                </a:solidFill>
              </a:rPr>
              <a:t> some spheres, not a cross to bear.” </a:t>
            </a:r>
            <a:r>
              <a:rPr lang="en-US" sz="1700" b="1" dirty="0" smtClean="0"/>
              <a:t>~Dr. Laurent </a:t>
            </a:r>
            <a:r>
              <a:rPr lang="en-US" sz="1700" b="1" dirty="0" err="1" smtClean="0"/>
              <a:t>Mottron</a:t>
            </a:r>
            <a:r>
              <a:rPr lang="en-US" sz="1700" b="1" dirty="0" smtClean="0"/>
              <a:t>, University of Montreal</a:t>
            </a:r>
            <a:endParaRPr lang="en-US" b="1"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29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29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299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299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299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299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2996">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2996">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2996">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2996">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2996">
                                            <p:txEl>
                                              <p:pRg st="11" end="1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2996">
                                            <p:txEl>
                                              <p:pRg st="12" end="12"/>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2996">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2996">
                                            <p:txEl>
                                              <p:pRg st="14" end="14"/>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2996">
                                            <p:txEl>
                                              <p:pRg st="15" end="15"/>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2996">
                                            <p:txEl>
                                              <p:pRg st="16" end="16"/>
                                            </p:txEl>
                                          </p:spTgt>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2996">
                                            <p:txEl>
                                              <p:pRg st="17" end="17"/>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2996">
                                            <p:txEl>
                                              <p:pRg st="18" end="18"/>
                                            </p:txEl>
                                          </p:spTgt>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2996">
                                            <p:txEl>
                                              <p:pRg st="19" end="19"/>
                                            </p:txEl>
                                          </p:spTgt>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2996">
                                            <p:txEl>
                                              <p:pRg st="20" end="20"/>
                                            </p:txEl>
                                          </p:spTgt>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2996">
                                            <p:txEl>
                                              <p:pRg st="22" end="22"/>
                                            </p:txEl>
                                          </p:spTgt>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12996">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uiExpand="1"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VA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3626</TotalTime>
  <Words>3221</Words>
  <Application>Microsoft Office PowerPoint</Application>
  <PresentationFormat>On-screen Show (4:3)</PresentationFormat>
  <Paragraphs>323</Paragraphs>
  <Slides>39</Slides>
  <Notes>15</Notes>
  <HiddenSlides>0</HiddenSlides>
  <MMClips>1</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SVA Powerpoint Template</vt:lpstr>
      <vt:lpstr>Apex</vt:lpstr>
      <vt:lpstr> Autism In Adulthood</vt:lpstr>
      <vt:lpstr>Who We Are</vt:lpstr>
      <vt:lpstr>Who I Am</vt:lpstr>
      <vt:lpstr>The 3 “Terrible Questions”</vt:lpstr>
      <vt:lpstr>Please don’t be offended…</vt:lpstr>
      <vt:lpstr>Prevalence of ASD</vt:lpstr>
      <vt:lpstr>The Autism “Tsunami”</vt:lpstr>
      <vt:lpstr>Dr. Tony Attwood:</vt:lpstr>
      <vt:lpstr>Characteristic Strengths of ASD</vt:lpstr>
      <vt:lpstr>Adults with ASD Vs Kids with ASD:  What’s the Difference?</vt:lpstr>
      <vt:lpstr>Adults with ASD vs Kids with ASD:  So What Can Be Said?</vt:lpstr>
      <vt:lpstr>Adults with ASD vs Kids with ASD:  So What Can Be Said?</vt:lpstr>
      <vt:lpstr>Adults with ASD vs Kids with ASD:  So What Can Be Said?</vt:lpstr>
      <vt:lpstr>Adults with ASD vs Kids with ASD:  So What Can Be Said?</vt:lpstr>
      <vt:lpstr>Adults with ASD vs Kids with ASD:  So What Can Be Said?</vt:lpstr>
      <vt:lpstr>Adult ASD: What does it look like?</vt:lpstr>
      <vt:lpstr>Adult ASD: Who does it look like?</vt:lpstr>
      <vt:lpstr>REAL Adults with ASD</vt:lpstr>
      <vt:lpstr>The Downside…</vt:lpstr>
      <vt:lpstr>The Bell Curve:</vt:lpstr>
      <vt:lpstr>Donald Triplett — “Case 1”</vt:lpstr>
      <vt:lpstr>Donald Triplett — “Case 1”</vt:lpstr>
      <vt:lpstr>Common Denominators of Success</vt:lpstr>
      <vt:lpstr>The 3 “Terrible Questions”</vt:lpstr>
      <vt:lpstr>The 3 “Terrible Questions”</vt:lpstr>
      <vt:lpstr>Will My Child Ever Live on their own?</vt:lpstr>
      <vt:lpstr>Will My Child Ever Have a Job?</vt:lpstr>
      <vt:lpstr>Will My Child Ever Be Normal?</vt:lpstr>
      <vt:lpstr>Will My Child Ever Be Normal?</vt:lpstr>
      <vt:lpstr>The Myth of “Normal”</vt:lpstr>
      <vt:lpstr>The Myth of “Normal”</vt:lpstr>
      <vt:lpstr>The Myth of “Normal”</vt:lpstr>
      <vt:lpstr>The Myth of “Normal”</vt:lpstr>
      <vt:lpstr>Debunking the Myths</vt:lpstr>
      <vt:lpstr>Conclusions:  So What?</vt:lpstr>
      <vt:lpstr>Transition Planning</vt:lpstr>
      <vt:lpstr>Transition Planning</vt:lpstr>
      <vt:lpstr>Transition Planning Priorities</vt:lpstr>
      <vt:lpstr>Q &amp; 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ScenicView Academy</dc:title>
  <dc:creator>JaredS</dc:creator>
  <cp:lastModifiedBy>admin</cp:lastModifiedBy>
  <cp:revision>307</cp:revision>
  <dcterms:created xsi:type="dcterms:W3CDTF">2012-03-26T14:11:53Z</dcterms:created>
  <dcterms:modified xsi:type="dcterms:W3CDTF">2012-04-24T04:20:00Z</dcterms:modified>
</cp:coreProperties>
</file>